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6" r:id="rId3"/>
    <p:sldId id="257" r:id="rId4"/>
    <p:sldId id="258" r:id="rId5"/>
    <p:sldId id="260" r:id="rId6"/>
    <p:sldId id="261" r:id="rId7"/>
    <p:sldId id="262" r:id="rId8"/>
    <p:sldId id="276" r:id="rId9"/>
    <p:sldId id="275" r:id="rId10"/>
    <p:sldId id="277" r:id="rId11"/>
    <p:sldId id="263" r:id="rId12"/>
    <p:sldId id="264" r:id="rId13"/>
    <p:sldId id="267" r:id="rId14"/>
    <p:sldId id="265" r:id="rId15"/>
    <p:sldId id="266" r:id="rId16"/>
    <p:sldId id="268" r:id="rId17"/>
    <p:sldId id="279" r:id="rId18"/>
  </p:sldIdLst>
  <p:sldSz cx="9144000" cy="6858000" type="screen4x3"/>
  <p:notesSz cx="6858000" cy="9144000"/>
  <p:custDataLst>
    <p:tags r:id="rId19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33CC33"/>
    <a:srgbClr val="0000FF"/>
    <a:srgbClr val="0033CC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54" y="-37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2C9-A50A-4731-ADA7-64708DB593A3}" type="datetimeFigureOut">
              <a:rPr lang="de-DE" smtClean="0"/>
              <a:t>31.01.2013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624-07A0-401E-97D3-7A5E4A21D905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043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2C9-A50A-4731-ADA7-64708DB593A3}" type="datetimeFigureOut">
              <a:rPr lang="de-DE" smtClean="0"/>
              <a:t>31.01.2013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624-07A0-401E-97D3-7A5E4A21D905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713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2C9-A50A-4731-ADA7-64708DB593A3}" type="datetimeFigureOut">
              <a:rPr lang="de-DE" smtClean="0"/>
              <a:t>31.01.2013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624-07A0-401E-97D3-7A5E4A21D905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0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2C9-A50A-4731-ADA7-64708DB593A3}" type="datetimeFigureOut">
              <a:rPr lang="de-DE" smtClean="0"/>
              <a:t>31.01.2013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624-07A0-401E-97D3-7A5E4A21D905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877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2C9-A50A-4731-ADA7-64708DB593A3}" type="datetimeFigureOut">
              <a:rPr lang="de-DE" smtClean="0"/>
              <a:t>31.01.2013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624-07A0-401E-97D3-7A5E4A21D905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74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2C9-A50A-4731-ADA7-64708DB593A3}" type="datetimeFigureOut">
              <a:rPr lang="de-DE" smtClean="0"/>
              <a:t>31.01.2013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624-07A0-401E-97D3-7A5E4A21D905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0833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2C9-A50A-4731-ADA7-64708DB593A3}" type="datetimeFigureOut">
              <a:rPr lang="de-DE" smtClean="0"/>
              <a:t>31.01.2013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624-07A0-401E-97D3-7A5E4A21D905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054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2C9-A50A-4731-ADA7-64708DB593A3}" type="datetimeFigureOut">
              <a:rPr lang="de-DE" smtClean="0"/>
              <a:t>31.01.2013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624-07A0-401E-97D3-7A5E4A21D905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773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2C9-A50A-4731-ADA7-64708DB593A3}" type="datetimeFigureOut">
              <a:rPr lang="de-DE" smtClean="0"/>
              <a:t>31.01.2013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624-07A0-401E-97D3-7A5E4A21D905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008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2C9-A50A-4731-ADA7-64708DB593A3}" type="datetimeFigureOut">
              <a:rPr lang="de-DE" smtClean="0"/>
              <a:t>31.01.2013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624-07A0-401E-97D3-7A5E4A21D905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3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2C9-A50A-4731-ADA7-64708DB593A3}" type="datetimeFigureOut">
              <a:rPr lang="de-DE" smtClean="0"/>
              <a:t>31.01.2013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624-07A0-401E-97D3-7A5E4A21D905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40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>
                <a:lumMod val="74000"/>
                <a:lumOff val="26000"/>
              </a:srgbClr>
            </a:gs>
            <a:gs pos="27000">
              <a:srgbClr val="FF7A00"/>
            </a:gs>
            <a:gs pos="70000">
              <a:srgbClr val="FF0300"/>
            </a:gs>
            <a:gs pos="85000">
              <a:srgbClr val="A60604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5C2C9-A50A-4731-ADA7-64708DB593A3}" type="datetimeFigureOut">
              <a:rPr lang="de-DE" smtClean="0"/>
              <a:t>31.01.2013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00624-07A0-401E-97D3-7A5E4A21D905}" type="slidenum">
              <a:rPr lang="de-DE" smtClean="0"/>
              <a:t>‹N›</a:t>
            </a:fld>
            <a:endParaRPr lang="de-DE"/>
          </a:p>
        </p:txBody>
      </p:sp>
      <p:sp>
        <p:nvSpPr>
          <p:cNvPr id="7" name="GabGood"/>
          <p:cNvSpPr/>
          <p:nvPr userDrawn="1"/>
        </p:nvSpPr>
        <p:spPr>
          <a:xfrm>
            <a:off x="-9144000" y="457200"/>
            <a:ext cx="914400" cy="457200"/>
          </a:xfrm>
          <a:prstGeom prst="cube">
            <a:avLst/>
          </a:prstGeom>
          <a:solidFill>
            <a:srgbClr val="00E821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GabBad"/>
          <p:cNvSpPr/>
          <p:nvPr userDrawn="1"/>
        </p:nvSpPr>
        <p:spPr>
          <a:xfrm>
            <a:off x="-9144000" y="1371600"/>
            <a:ext cx="914400" cy="457200"/>
          </a:xfrm>
          <a:prstGeom prst="cube">
            <a:avLst/>
          </a:prstGeom>
          <a:solidFill>
            <a:srgbClr val="135EF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GabNul"/>
          <p:cNvSpPr/>
          <p:nvPr userDrawn="1"/>
        </p:nvSpPr>
        <p:spPr>
          <a:xfrm>
            <a:off x="-9144000" y="2286000"/>
            <a:ext cx="914400" cy="457200"/>
          </a:xfrm>
          <a:prstGeom prst="cube">
            <a:avLst/>
          </a:prstGeom>
          <a:solidFill>
            <a:srgbClr val="FF804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87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7564" y="476672"/>
            <a:ext cx="8362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VARICI RECIDIVE DAL 6% ALL`80% ?</a:t>
            </a:r>
            <a:endParaRPr lang="de-DE" sz="32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86110" y="1916832"/>
            <a:ext cx="83621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REZIDIVVARICOSIS von 6% bis 80% ?</a:t>
            </a:r>
            <a:endParaRPr lang="de-DE" sz="32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34290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RECURRENT VARICOSE VEINS </a:t>
            </a:r>
          </a:p>
          <a:p>
            <a:pPr algn="ctr"/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   FROM 6% TO 80% ?</a:t>
            </a:r>
            <a:endParaRPr lang="de-DE" sz="32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0" y="500446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latin typeface="Copperplate Gothic Bold" pitchFamily="34" charset="0"/>
              </a:rPr>
              <a:t>Ebner H</a:t>
            </a:r>
            <a:r>
              <a:rPr lang="de-DE" sz="3200" dirty="0" smtClean="0">
                <a:solidFill>
                  <a:srgbClr val="66FFFF"/>
                </a:solidFill>
                <a:latin typeface="Copperplate Gothic Bold" pitchFamily="34" charset="0"/>
              </a:rPr>
              <a:t>*</a:t>
            </a:r>
            <a:r>
              <a:rPr lang="de-DE" sz="3200" dirty="0" smtClean="0">
                <a:latin typeface="Copperplate Gothic Bold" pitchFamily="34" charset="0"/>
              </a:rPr>
              <a:t>, JA Ebner</a:t>
            </a:r>
            <a:r>
              <a:rPr lang="de-DE" sz="3200" dirty="0" smtClean="0">
                <a:solidFill>
                  <a:srgbClr val="33CC33"/>
                </a:solidFill>
                <a:latin typeface="Copperplate Gothic Bold" pitchFamily="34" charset="0"/>
              </a:rPr>
              <a:t>**</a:t>
            </a:r>
            <a:endParaRPr lang="de-DE" sz="3200" dirty="0">
              <a:solidFill>
                <a:srgbClr val="33CC33"/>
              </a:solidFill>
              <a:latin typeface="Copperplate Gothic Bold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6512" y="578726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66FFFF"/>
                </a:solidFill>
                <a:latin typeface="Copperplate Gothic Bold" pitchFamily="34" charset="0"/>
              </a:rPr>
              <a:t>* SVGTCHIR,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smtClean="0">
                <a:solidFill>
                  <a:srgbClr val="33CC33"/>
                </a:solidFill>
                <a:latin typeface="Copperplate Gothic Bold" pitchFamily="34" charset="0"/>
              </a:rPr>
              <a:t>** CHIRURGIA VASCOLARE E TORACICA</a:t>
            </a:r>
          </a:p>
          <a:p>
            <a:pPr algn="ctr"/>
            <a:r>
              <a:rPr lang="de-DE" sz="2400" dirty="0" smtClean="0">
                <a:solidFill>
                  <a:srgbClr val="33CC33"/>
                </a:solidFill>
                <a:latin typeface="Copperplate Gothic Bold" pitchFamily="34" charset="0"/>
              </a:rPr>
              <a:t>                                 </a:t>
            </a:r>
            <a:r>
              <a:rPr lang="de-DE" sz="2400" dirty="0" err="1" smtClean="0">
                <a:solidFill>
                  <a:srgbClr val="33CC33"/>
                </a:solidFill>
                <a:latin typeface="Copperplate Gothic Bold" pitchFamily="34" charset="0"/>
              </a:rPr>
              <a:t>Ospedale</a:t>
            </a:r>
            <a:r>
              <a:rPr lang="de-DE" sz="2400" dirty="0" smtClean="0">
                <a:solidFill>
                  <a:srgbClr val="33CC33"/>
                </a:solidFill>
                <a:latin typeface="Copperplate Gothic Bold" pitchFamily="34" charset="0"/>
              </a:rPr>
              <a:t> </a:t>
            </a:r>
            <a:r>
              <a:rPr lang="de-DE" sz="2400" dirty="0" err="1" smtClean="0">
                <a:solidFill>
                  <a:srgbClr val="33CC33"/>
                </a:solidFill>
                <a:latin typeface="Copperplate Gothic Bold" pitchFamily="34" charset="0"/>
              </a:rPr>
              <a:t>Centrale</a:t>
            </a:r>
            <a:r>
              <a:rPr lang="de-DE" sz="2400" dirty="0" smtClean="0">
                <a:solidFill>
                  <a:srgbClr val="33CC33"/>
                </a:solidFill>
                <a:latin typeface="Copperplate Gothic Bold" pitchFamily="34" charset="0"/>
              </a:rPr>
              <a:t> </a:t>
            </a:r>
            <a:r>
              <a:rPr lang="de-DE" sz="2400" dirty="0" err="1" smtClean="0">
                <a:solidFill>
                  <a:srgbClr val="33CC33"/>
                </a:solidFill>
                <a:latin typeface="Copperplate Gothic Bold" pitchFamily="34" charset="0"/>
              </a:rPr>
              <a:t>Bolzano</a:t>
            </a:r>
            <a:endParaRPr lang="de-DE" sz="2400" dirty="0">
              <a:solidFill>
                <a:srgbClr val="33CC33"/>
              </a:solidFill>
              <a:latin typeface="Copperplate Goth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14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3" name="Rettangolo 2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-52917" y="620688"/>
            <a:ext cx="6104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The </a:t>
            </a:r>
            <a:r>
              <a:rPr lang="de-DE" sz="3200" dirty="0" err="1" smtClean="0">
                <a:latin typeface="Copperplate Gothic Bold" pitchFamily="34" charset="0"/>
              </a:rPr>
              <a:t>Incidence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depends</a:t>
            </a:r>
            <a:r>
              <a:rPr lang="de-DE" sz="3200" dirty="0" smtClean="0">
                <a:latin typeface="Copperplate Gothic Bold" pitchFamily="34" charset="0"/>
              </a:rPr>
              <a:t> on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03848" y="1196752"/>
            <a:ext cx="52453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Choosen</a:t>
            </a:r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Parameters:</a:t>
            </a:r>
          </a:p>
        </p:txBody>
      </p:sp>
      <p:sp>
        <p:nvSpPr>
          <p:cNvPr id="7" name="Rettangolo 6"/>
          <p:cNvSpPr/>
          <p:nvPr/>
        </p:nvSpPr>
        <p:spPr>
          <a:xfrm>
            <a:off x="2851009" y="1268760"/>
            <a:ext cx="5753439" cy="105282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CasellaDiTesto 8"/>
          <p:cNvSpPr txBox="1"/>
          <p:nvPr/>
        </p:nvSpPr>
        <p:spPr>
          <a:xfrm>
            <a:off x="2851009" y="1736811"/>
            <a:ext cx="2877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2) Duplex 2</a:t>
            </a:r>
            <a:endParaRPr lang="de-DE" sz="32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37117" y="2348880"/>
            <a:ext cx="712304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 smtClean="0">
                <a:latin typeface="Copperplate Gothic Bold" pitchFamily="34" charset="0"/>
              </a:rPr>
              <a:t>Vvein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diameter</a:t>
            </a:r>
            <a:r>
              <a:rPr lang="de-DE" sz="3200" dirty="0" smtClean="0">
                <a:latin typeface="Copperplate Gothic Bold" pitchFamily="34" charset="0"/>
              </a:rPr>
              <a:t>  </a:t>
            </a:r>
          </a:p>
          <a:p>
            <a:r>
              <a:rPr lang="de-DE" sz="3200" dirty="0" smtClean="0">
                <a:latin typeface="Copperplate Gothic Bold" pitchFamily="34" charset="0"/>
              </a:rPr>
              <a:t>≥  3mm </a:t>
            </a:r>
            <a:r>
              <a:rPr lang="de-DE" dirty="0" smtClean="0">
                <a:solidFill>
                  <a:srgbClr val="0000FF"/>
                </a:solidFill>
                <a:latin typeface="+mj-lt"/>
              </a:rPr>
              <a:t>Hartmann 2006, Jones 1996,  </a:t>
            </a:r>
            <a:r>
              <a:rPr lang="de-DE" dirty="0" err="1" smtClean="0">
                <a:solidFill>
                  <a:srgbClr val="0000FF"/>
                </a:solidFill>
                <a:latin typeface="+mj-lt"/>
              </a:rPr>
              <a:t>Faubel</a:t>
            </a:r>
            <a:r>
              <a:rPr lang="de-DE" dirty="0" smtClean="0">
                <a:solidFill>
                  <a:srgbClr val="0000FF"/>
                </a:solidFill>
                <a:latin typeface="+mj-lt"/>
              </a:rPr>
              <a:t> 2010, van </a:t>
            </a:r>
            <a:r>
              <a:rPr lang="de-DE" dirty="0" err="1" smtClean="0">
                <a:solidFill>
                  <a:srgbClr val="0000FF"/>
                </a:solidFill>
                <a:latin typeface="+mj-lt"/>
              </a:rPr>
              <a:t>Rij</a:t>
            </a:r>
            <a:r>
              <a:rPr lang="de-DE" dirty="0" smtClean="0">
                <a:solidFill>
                  <a:srgbClr val="0000FF"/>
                </a:solidFill>
                <a:latin typeface="+mj-lt"/>
              </a:rPr>
              <a:t> 2004,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de-DE" sz="3200" dirty="0" smtClean="0">
                <a:latin typeface="Copperplate Gothic Bold" pitchFamily="34" charset="0"/>
                <a:cs typeface="Arial" pitchFamily="34" charset="0"/>
              </a:rPr>
              <a:t>4mm </a:t>
            </a:r>
            <a:r>
              <a:rPr lang="de-DE" dirty="0" err="1" smtClean="0">
                <a:solidFill>
                  <a:srgbClr val="0000FF"/>
                </a:solidFill>
                <a:cs typeface="Arial" pitchFamily="34" charset="0"/>
              </a:rPr>
              <a:t>Blomgren</a:t>
            </a:r>
            <a:r>
              <a:rPr lang="de-DE" dirty="0" smtClean="0">
                <a:solidFill>
                  <a:srgbClr val="0000FF"/>
                </a:solidFill>
                <a:cs typeface="Arial" pitchFamily="34" charset="0"/>
              </a:rPr>
              <a:t> 2004, </a:t>
            </a:r>
            <a:endParaRPr lang="de-DE" sz="3200" dirty="0" smtClean="0">
              <a:solidFill>
                <a:srgbClr val="0000FF"/>
              </a:solidFill>
              <a:latin typeface="Copperplate Gothic Bold" pitchFamily="34" charset="0"/>
            </a:endParaRPr>
          </a:p>
          <a:p>
            <a:r>
              <a:rPr lang="de-DE" sz="3200" dirty="0" smtClean="0">
                <a:latin typeface="Copperplate Gothic Bold" pitchFamily="34" charset="0"/>
              </a:rPr>
              <a:t>≥  5mm  </a:t>
            </a:r>
            <a:r>
              <a:rPr lang="de-DE" dirty="0" err="1" smtClean="0">
                <a:solidFill>
                  <a:srgbClr val="0000FF"/>
                </a:solidFill>
              </a:rPr>
              <a:t>Carandina</a:t>
            </a:r>
            <a:r>
              <a:rPr lang="de-DE" dirty="0"/>
              <a:t> 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smtClean="0">
                <a:solidFill>
                  <a:srgbClr val="0000FF"/>
                </a:solidFill>
              </a:rPr>
              <a:t>2007, Frings 1999, </a:t>
            </a:r>
            <a:r>
              <a:rPr lang="de-DE" dirty="0" err="1" smtClean="0">
                <a:solidFill>
                  <a:srgbClr val="0000FF"/>
                </a:solidFill>
              </a:rPr>
              <a:t>Parès</a:t>
            </a:r>
            <a:r>
              <a:rPr lang="de-DE" dirty="0" smtClean="0">
                <a:solidFill>
                  <a:srgbClr val="0000FF"/>
                </a:solidFill>
              </a:rPr>
              <a:t> 2010,  </a:t>
            </a:r>
            <a:r>
              <a:rPr lang="de-DE" dirty="0" err="1" smtClean="0">
                <a:solidFill>
                  <a:srgbClr val="0000FF"/>
                </a:solidFill>
              </a:rPr>
              <a:t>Zamboni</a:t>
            </a:r>
            <a:r>
              <a:rPr lang="de-DE" dirty="0" smtClean="0">
                <a:solidFill>
                  <a:srgbClr val="0000FF"/>
                </a:solidFill>
              </a:rPr>
              <a:t> 2010</a:t>
            </a:r>
            <a:endParaRPr lang="de-DE" sz="3200" dirty="0" smtClean="0">
              <a:latin typeface="Copperplate Gothic Bold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53344" y="4293096"/>
            <a:ext cx="934512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Reflux</a:t>
            </a:r>
          </a:p>
          <a:p>
            <a:r>
              <a:rPr lang="de-DE" sz="3200" dirty="0" smtClean="0">
                <a:latin typeface="Copperplate Gothic Bold" pitchFamily="34" charset="0"/>
              </a:rPr>
              <a:t>&gt;  0,5 sec   </a:t>
            </a:r>
            <a:r>
              <a:rPr lang="de-DE" dirty="0" err="1" smtClean="0">
                <a:solidFill>
                  <a:srgbClr val="0000FF"/>
                </a:solidFill>
                <a:cs typeface="Arial" pitchFamily="34" charset="0"/>
              </a:rPr>
              <a:t>Bountouroglou</a:t>
            </a:r>
            <a:r>
              <a:rPr lang="de-DE" dirty="0" smtClean="0">
                <a:solidFill>
                  <a:srgbClr val="0000FF"/>
                </a:solidFill>
                <a:cs typeface="Arial" pitchFamily="34" charset="0"/>
              </a:rPr>
              <a:t> D 2006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dirty="0" err="1" smtClean="0">
                <a:solidFill>
                  <a:srgbClr val="0000FF"/>
                </a:solidFill>
                <a:cs typeface="Arial" pitchFamily="34" charset="0"/>
              </a:rPr>
              <a:t>Disselhoff</a:t>
            </a:r>
            <a:r>
              <a:rPr lang="de-DE" dirty="0" smtClean="0">
                <a:solidFill>
                  <a:srgbClr val="0000FF"/>
                </a:solidFill>
                <a:cs typeface="Arial" pitchFamily="34" charset="0"/>
              </a:rPr>
              <a:t> 2011, </a:t>
            </a:r>
            <a:r>
              <a:rPr lang="de-DE" dirty="0" err="1" smtClean="0">
                <a:solidFill>
                  <a:srgbClr val="0000FF"/>
                </a:solidFill>
                <a:cs typeface="Arial" pitchFamily="34" charset="0"/>
              </a:rPr>
              <a:t>Escribano</a:t>
            </a:r>
            <a:r>
              <a:rPr lang="de-DE" dirty="0" smtClean="0">
                <a:solidFill>
                  <a:srgbClr val="0000FF"/>
                </a:solidFill>
                <a:cs typeface="Arial" pitchFamily="34" charset="0"/>
              </a:rPr>
              <a:t> 2003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+ 7</a:t>
            </a:r>
            <a:r>
              <a:rPr lang="de-DE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</a:p>
          <a:p>
            <a:r>
              <a:rPr lang="de-DE" sz="3200" dirty="0" smtClean="0">
                <a:latin typeface="Copperplate Gothic Bold" pitchFamily="34" charset="0"/>
              </a:rPr>
              <a:t>&gt;  1,0 sec   </a:t>
            </a:r>
            <a:r>
              <a:rPr lang="de-DE" dirty="0" err="1" smtClean="0">
                <a:solidFill>
                  <a:srgbClr val="0000FF"/>
                </a:solidFill>
              </a:rPr>
              <a:t>Carradice</a:t>
            </a:r>
            <a:r>
              <a:rPr lang="de-DE" dirty="0" smtClean="0">
                <a:solidFill>
                  <a:srgbClr val="0000FF"/>
                </a:solidFill>
              </a:rPr>
              <a:t>  2011, </a:t>
            </a:r>
            <a:endParaRPr lang="de-DE" sz="3200" dirty="0" smtClean="0">
              <a:solidFill>
                <a:srgbClr val="0000FF"/>
              </a:solidFill>
              <a:latin typeface="Copperplate Gothic Bold" pitchFamily="34" charset="0"/>
            </a:endParaRPr>
          </a:p>
          <a:p>
            <a:r>
              <a:rPr lang="de-DE" sz="3200" dirty="0" err="1" smtClean="0">
                <a:latin typeface="Copperplate Gothic Bold" pitchFamily="34" charset="0"/>
              </a:rPr>
              <a:t>no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value</a:t>
            </a:r>
            <a:r>
              <a:rPr lang="de-DE" sz="3200" dirty="0" smtClean="0">
                <a:latin typeface="Copperplate Gothic Bold" pitchFamily="34" charset="0"/>
              </a:rPr>
              <a:t>  </a:t>
            </a:r>
            <a:r>
              <a:rPr lang="de-DE" dirty="0" smtClean="0">
                <a:solidFill>
                  <a:srgbClr val="0000FF"/>
                </a:solidFill>
              </a:rPr>
              <a:t>Fischer 2000</a:t>
            </a:r>
            <a:r>
              <a:rPr lang="de-DE" dirty="0" smtClean="0">
                <a:solidFill>
                  <a:srgbClr val="0000FF"/>
                </a:solidFill>
              </a:rPr>
              <a:t>, </a:t>
            </a:r>
            <a:r>
              <a:rPr lang="de-DE" dirty="0" err="1" smtClean="0">
                <a:solidFill>
                  <a:srgbClr val="0000FF"/>
                </a:solidFill>
              </a:rPr>
              <a:t>Carandina</a:t>
            </a:r>
            <a:r>
              <a:rPr lang="de-DE" dirty="0" smtClean="0">
                <a:solidFill>
                  <a:srgbClr val="0000FF"/>
                </a:solidFill>
              </a:rPr>
              <a:t> 2007, </a:t>
            </a:r>
            <a:r>
              <a:rPr lang="de-DE" dirty="0" err="1" smtClean="0">
                <a:solidFill>
                  <a:srgbClr val="0000FF"/>
                </a:solidFill>
              </a:rPr>
              <a:t>Faubel</a:t>
            </a:r>
            <a:r>
              <a:rPr lang="de-DE" dirty="0" smtClean="0">
                <a:solidFill>
                  <a:srgbClr val="0000FF"/>
                </a:solidFill>
              </a:rPr>
              <a:t> 2010, </a:t>
            </a:r>
            <a:r>
              <a:rPr lang="de-DE" dirty="0" err="1">
                <a:solidFill>
                  <a:srgbClr val="0000FF"/>
                </a:solidFill>
              </a:rPr>
              <a:t>Parès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smtClean="0">
                <a:solidFill>
                  <a:srgbClr val="0000FF"/>
                </a:solidFill>
              </a:rPr>
              <a:t>2010</a:t>
            </a:r>
          </a:p>
          <a:p>
            <a:r>
              <a:rPr lang="de-DE" sz="3200" dirty="0">
                <a:latin typeface="Copperplate Gothic Bold" pitchFamily="34" charset="0"/>
              </a:rPr>
              <a:t>C</a:t>
            </a:r>
            <a:r>
              <a:rPr lang="de-DE" sz="3200" dirty="0" smtClean="0">
                <a:latin typeface="Copperplate Gothic Bold" pitchFamily="34" charset="0"/>
              </a:rPr>
              <a:t>linical  </a:t>
            </a:r>
            <a:r>
              <a:rPr lang="de-DE" sz="3200" dirty="0" err="1" smtClean="0">
                <a:latin typeface="Copperplate Gothic Bold" pitchFamily="34" charset="0"/>
              </a:rPr>
              <a:t>Significance</a:t>
            </a:r>
            <a:r>
              <a:rPr lang="de-DE" sz="3200" dirty="0" smtClean="0">
                <a:latin typeface="Copperplate Gothic Bold" pitchFamily="34" charset="0"/>
              </a:rPr>
              <a:t>  </a:t>
            </a:r>
            <a:r>
              <a:rPr lang="de-DE" dirty="0" smtClean="0">
                <a:solidFill>
                  <a:srgbClr val="0000FF"/>
                </a:solidFill>
              </a:rPr>
              <a:t>Perrin „Consensus“ 2000, </a:t>
            </a:r>
            <a:endParaRPr lang="de-DE" sz="3200" dirty="0" smtClean="0">
              <a:solidFill>
                <a:srgbClr val="0000FF"/>
              </a:solidFill>
              <a:latin typeface="Copperplate Goth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3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3" name="Rettangolo 2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0" y="764704"/>
            <a:ext cx="6104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The </a:t>
            </a:r>
            <a:r>
              <a:rPr lang="de-DE" sz="3200" dirty="0" err="1" smtClean="0">
                <a:latin typeface="Copperplate Gothic Bold" pitchFamily="34" charset="0"/>
              </a:rPr>
              <a:t>Incidence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depends</a:t>
            </a:r>
            <a:r>
              <a:rPr lang="de-DE" sz="3200" dirty="0" smtClean="0">
                <a:latin typeface="Copperplate Gothic Bold" pitchFamily="34" charset="0"/>
              </a:rPr>
              <a:t> on</a:t>
            </a:r>
            <a:endParaRPr lang="de-DE" sz="3200" dirty="0">
              <a:latin typeface="Copperplate Gothic Bold" pitchFamily="34" charset="0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3261639" y="1484784"/>
            <a:ext cx="6206905" cy="584775"/>
            <a:chOff x="2987824" y="1484784"/>
            <a:chExt cx="6206905" cy="584775"/>
          </a:xfrm>
        </p:grpSpPr>
        <p:sp>
          <p:nvSpPr>
            <p:cNvPr id="6" name="CasellaDiTesto 5"/>
            <p:cNvSpPr txBox="1"/>
            <p:nvPr/>
          </p:nvSpPr>
          <p:spPr>
            <a:xfrm>
              <a:off x="3052278" y="1484784"/>
              <a:ext cx="61424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dirty="0" err="1" smtClean="0">
                  <a:solidFill>
                    <a:schemeClr val="bg1"/>
                  </a:solidFill>
                  <a:latin typeface="Copperplate Gothic Bold" pitchFamily="34" charset="0"/>
                </a:rPr>
                <a:t>Performed</a:t>
              </a:r>
              <a:r>
                <a:rPr lang="de-DE" sz="3200" dirty="0" smtClean="0">
                  <a:solidFill>
                    <a:schemeClr val="bg1"/>
                  </a:solidFill>
                  <a:latin typeface="Copperplate Gothic Bold" pitchFamily="34" charset="0"/>
                </a:rPr>
                <a:t> Treatment</a:t>
              </a:r>
              <a:endParaRPr lang="de-DE" sz="3200" dirty="0">
                <a:solidFill>
                  <a:schemeClr val="bg1"/>
                </a:solidFill>
                <a:latin typeface="Copperplate Gothic Bold" pitchFamily="34" charset="0"/>
              </a:endParaRPr>
            </a:p>
          </p:txBody>
        </p:sp>
        <p:sp>
          <p:nvSpPr>
            <p:cNvPr id="7" name="Rettangolo 6"/>
            <p:cNvSpPr/>
            <p:nvPr/>
          </p:nvSpPr>
          <p:spPr>
            <a:xfrm>
              <a:off x="2987824" y="1486193"/>
              <a:ext cx="5400599" cy="583366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136656"/>
              </p:ext>
            </p:extLst>
          </p:nvPr>
        </p:nvGraphicFramePr>
        <p:xfrm>
          <a:off x="467544" y="2348880"/>
          <a:ext cx="8208912" cy="4348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32248"/>
                <a:gridCol w="1872208"/>
                <a:gridCol w="1008112"/>
                <a:gridCol w="3096344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Therapy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%  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Recurrence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Years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of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  F-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up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                        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authors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 SFJ </a:t>
                      </a:r>
                      <a:r>
                        <a:rPr lang="de-DE" baseline="0" dirty="0" err="1" smtClean="0">
                          <a:solidFill>
                            <a:schemeClr val="tx1"/>
                          </a:solidFill>
                        </a:rPr>
                        <a:t>ligature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82%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Zamboni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SFJ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alone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43%,36%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2,10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Jones,Belcaro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SFJ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de-DE" baseline="0" dirty="0" err="1" smtClean="0">
                          <a:solidFill>
                            <a:schemeClr val="tx1"/>
                          </a:solidFill>
                        </a:rPr>
                        <a:t>stripping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 AK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20%,47%,25%,8%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1,5,2,2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Carradice,Faubel,Jones,Mooij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SFJ +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stripping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BK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35%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5,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Kalodiki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SFJ +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strip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de-DE" baseline="0" dirty="0" err="1" smtClean="0">
                          <a:solidFill>
                            <a:schemeClr val="tx1"/>
                          </a:solidFill>
                        </a:rPr>
                        <a:t>perfor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60%,48%,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34,5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Fischer,Parès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CHIVA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87%,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%,18,5%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3,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Escribano,Parès,Carandina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ASVAL/ESEC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not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found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Not </a:t>
                      </a:r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found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Sclerotherapy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±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Foam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35%,65%,39%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2,6,5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Shadid,Hobbs,Kalodiki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Endovasc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. Laser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4%,38%,25%,44%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1,5,2,10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Carradice,Disselhoff,Mooij,Belcaro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Endovasc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Termal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49%,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Disselhoff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4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3" name="Rettangolo 2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0" y="849277"/>
            <a:ext cx="6104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The </a:t>
            </a:r>
            <a:r>
              <a:rPr lang="de-DE" sz="3200" dirty="0" err="1" smtClean="0">
                <a:latin typeface="Copperplate Gothic Bold" pitchFamily="34" charset="0"/>
              </a:rPr>
              <a:t>Incidence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depends</a:t>
            </a:r>
            <a:r>
              <a:rPr lang="de-DE" sz="3200" dirty="0" smtClean="0">
                <a:latin typeface="Copperplate Gothic Bold" pitchFamily="34" charset="0"/>
              </a:rPr>
              <a:t> on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580111" y="1628800"/>
            <a:ext cx="25346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Definition</a:t>
            </a:r>
            <a:endParaRPr lang="de-DE" sz="32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580112" y="1628800"/>
            <a:ext cx="2592288" cy="58336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CasellaDiTesto 8"/>
          <p:cNvSpPr txBox="1"/>
          <p:nvPr/>
        </p:nvSpPr>
        <p:spPr>
          <a:xfrm>
            <a:off x="212169" y="2132856"/>
            <a:ext cx="8979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de-DE" sz="3200" dirty="0" err="1" smtClean="0">
                <a:latin typeface="Copperplate Gothic Bold" pitchFamily="34" charset="0"/>
              </a:rPr>
              <a:t>Recurrent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Varices</a:t>
            </a:r>
            <a:r>
              <a:rPr lang="de-DE" sz="3200" dirty="0" smtClean="0">
                <a:latin typeface="Copperplate Gothic Bold" pitchFamily="34" charset="0"/>
              </a:rPr>
              <a:t> = </a:t>
            </a:r>
            <a:r>
              <a:rPr lang="de-DE" sz="3200" dirty="0" err="1" smtClean="0">
                <a:latin typeface="Copperplate Gothic Bold" pitchFamily="34" charset="0"/>
              </a:rPr>
              <a:t>Varici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Recidive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3528" y="2996952"/>
            <a:ext cx="41148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Residual </a:t>
            </a:r>
            <a:r>
              <a:rPr lang="de-DE" sz="3200" dirty="0" err="1" smtClean="0">
                <a:latin typeface="Copperplate Gothic Bold" pitchFamily="34" charset="0"/>
              </a:rPr>
              <a:t>Varices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13" name="Fumetto 2 12"/>
          <p:cNvSpPr/>
          <p:nvPr/>
        </p:nvSpPr>
        <p:spPr>
          <a:xfrm flipV="1">
            <a:off x="4669794" y="2679306"/>
            <a:ext cx="4248472" cy="1757806"/>
          </a:xfrm>
          <a:prstGeom prst="wedgeRoundRectCallout">
            <a:avLst>
              <a:gd name="adj1" fmla="val -37246"/>
              <a:gd name="adj2" fmla="val 64693"/>
              <a:gd name="adj3" fmla="val 16667"/>
            </a:avLst>
          </a:prstGeom>
          <a:solidFill>
            <a:srgbClr val="0033CC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703668" y="2845103"/>
            <a:ext cx="4221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chemeClr val="bg1"/>
                </a:solidFill>
              </a:rPr>
              <a:t>What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is</a:t>
            </a:r>
            <a:r>
              <a:rPr lang="de-DE" dirty="0" smtClean="0">
                <a:solidFill>
                  <a:schemeClr val="bg1"/>
                </a:solidFill>
              </a:rPr>
              <a:t> „</a:t>
            </a:r>
            <a:r>
              <a:rPr lang="de-DE" dirty="0" err="1" smtClean="0">
                <a:solidFill>
                  <a:schemeClr val="bg1"/>
                </a:solidFill>
              </a:rPr>
              <a:t>Recurrence</a:t>
            </a:r>
            <a:r>
              <a:rPr lang="de-DE" dirty="0" smtClean="0">
                <a:solidFill>
                  <a:schemeClr val="bg1"/>
                </a:solidFill>
              </a:rPr>
              <a:t>“  in </a:t>
            </a:r>
            <a:r>
              <a:rPr lang="de-DE" dirty="0" err="1" smtClean="0">
                <a:solidFill>
                  <a:schemeClr val="bg1"/>
                </a:solidFill>
              </a:rPr>
              <a:t>Surgery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meaning</a:t>
            </a:r>
            <a:r>
              <a:rPr lang="de-DE" dirty="0" smtClean="0">
                <a:solidFill>
                  <a:schemeClr val="bg1"/>
                </a:solidFill>
              </a:rPr>
              <a:t>?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5273696" y="3497419"/>
            <a:ext cx="29777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Return </a:t>
            </a:r>
            <a:r>
              <a:rPr lang="de-DE" dirty="0" err="1" smtClean="0">
                <a:solidFill>
                  <a:schemeClr val="bg1"/>
                </a:solidFill>
              </a:rPr>
              <a:t>of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the</a:t>
            </a:r>
            <a:r>
              <a:rPr lang="de-DE" dirty="0" smtClean="0">
                <a:solidFill>
                  <a:schemeClr val="bg1"/>
                </a:solidFill>
              </a:rPr>
              <a:t> same </a:t>
            </a:r>
            <a:r>
              <a:rPr lang="de-DE" dirty="0" err="1" smtClean="0">
                <a:solidFill>
                  <a:schemeClr val="bg1"/>
                </a:solidFill>
              </a:rPr>
              <a:t>pathology</a:t>
            </a:r>
            <a:endParaRPr lang="de-DE" dirty="0" smtClean="0">
              <a:solidFill>
                <a:schemeClr val="bg1"/>
              </a:solidFill>
            </a:endParaRPr>
          </a:p>
          <a:p>
            <a:r>
              <a:rPr lang="de-DE" dirty="0" smtClean="0">
                <a:solidFill>
                  <a:schemeClr val="bg1"/>
                </a:solidFill>
              </a:rPr>
              <a:t>         </a:t>
            </a:r>
            <a:r>
              <a:rPr lang="de-DE" dirty="0" err="1" smtClean="0">
                <a:solidFill>
                  <a:schemeClr val="bg1"/>
                </a:solidFill>
              </a:rPr>
              <a:t>operated</a:t>
            </a:r>
            <a:r>
              <a:rPr lang="de-DE" dirty="0" smtClean="0">
                <a:solidFill>
                  <a:schemeClr val="bg1"/>
                </a:solidFill>
              </a:rPr>
              <a:t> on </a:t>
            </a:r>
            <a:r>
              <a:rPr lang="de-DE" dirty="0" err="1" smtClean="0">
                <a:solidFill>
                  <a:schemeClr val="bg1"/>
                </a:solidFill>
              </a:rPr>
              <a:t>earlier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6" name="Fumetto 2 15"/>
          <p:cNvSpPr/>
          <p:nvPr/>
        </p:nvSpPr>
        <p:spPr>
          <a:xfrm flipV="1">
            <a:off x="130962" y="3033800"/>
            <a:ext cx="4441038" cy="1757806"/>
          </a:xfrm>
          <a:prstGeom prst="wedgeRoundRectCallout">
            <a:avLst>
              <a:gd name="adj1" fmla="val -4083"/>
              <a:gd name="adj2" fmla="val 68939"/>
              <a:gd name="adj3" fmla="val 16667"/>
            </a:avLst>
          </a:prstGeom>
          <a:solidFill>
            <a:srgbClr val="0033CC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79512" y="3192847"/>
            <a:ext cx="4467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chemeClr val="bg1"/>
                </a:solidFill>
              </a:rPr>
              <a:t>What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is</a:t>
            </a:r>
            <a:r>
              <a:rPr lang="de-DE" dirty="0" smtClean="0">
                <a:solidFill>
                  <a:schemeClr val="bg1"/>
                </a:solidFill>
              </a:rPr>
              <a:t> „</a:t>
            </a:r>
            <a:r>
              <a:rPr lang="de-DE" dirty="0" err="1" smtClean="0">
                <a:solidFill>
                  <a:schemeClr val="bg1"/>
                </a:solidFill>
              </a:rPr>
              <a:t>Recurrence</a:t>
            </a:r>
            <a:r>
              <a:rPr lang="de-DE" dirty="0" smtClean="0">
                <a:solidFill>
                  <a:schemeClr val="bg1"/>
                </a:solidFill>
              </a:rPr>
              <a:t>“  in </a:t>
            </a:r>
            <a:r>
              <a:rPr lang="de-DE" dirty="0" err="1" smtClean="0">
                <a:solidFill>
                  <a:schemeClr val="bg1"/>
                </a:solidFill>
              </a:rPr>
              <a:t>Flebology</a:t>
            </a:r>
            <a:r>
              <a:rPr lang="de-DE" dirty="0" smtClean="0">
                <a:solidFill>
                  <a:schemeClr val="bg1"/>
                </a:solidFill>
              </a:rPr>
              <a:t>  </a:t>
            </a:r>
            <a:r>
              <a:rPr lang="de-DE" dirty="0" err="1" smtClean="0">
                <a:solidFill>
                  <a:schemeClr val="bg1"/>
                </a:solidFill>
              </a:rPr>
              <a:t>meaning</a:t>
            </a:r>
            <a:r>
              <a:rPr lang="de-DE" dirty="0" smtClean="0">
                <a:solidFill>
                  <a:schemeClr val="bg1"/>
                </a:solidFill>
              </a:rPr>
              <a:t>?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11366" y="3746951"/>
            <a:ext cx="3880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Presence </a:t>
            </a:r>
            <a:r>
              <a:rPr lang="de-DE" dirty="0" err="1" smtClean="0">
                <a:solidFill>
                  <a:schemeClr val="bg1"/>
                </a:solidFill>
              </a:rPr>
              <a:t>of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varicose</a:t>
            </a:r>
            <a:r>
              <a:rPr lang="de-DE" dirty="0" smtClean="0">
                <a:solidFill>
                  <a:schemeClr val="bg1"/>
                </a:solidFill>
              </a:rPr>
              <a:t>  </a:t>
            </a:r>
            <a:r>
              <a:rPr lang="de-DE" dirty="0" err="1" smtClean="0">
                <a:solidFill>
                  <a:schemeClr val="bg1"/>
                </a:solidFill>
              </a:rPr>
              <a:t>veins</a:t>
            </a:r>
            <a:r>
              <a:rPr lang="de-DE" dirty="0" smtClean="0">
                <a:solidFill>
                  <a:schemeClr val="bg1"/>
                </a:solidFill>
              </a:rPr>
              <a:t> in a </a:t>
            </a:r>
            <a:r>
              <a:rPr lang="de-DE" dirty="0" err="1" smtClean="0">
                <a:solidFill>
                  <a:schemeClr val="bg1"/>
                </a:solidFill>
              </a:rPr>
              <a:t>lower</a:t>
            </a:r>
            <a:endParaRPr lang="de-DE" dirty="0" smtClean="0">
              <a:solidFill>
                <a:schemeClr val="bg1"/>
              </a:solidFill>
            </a:endParaRPr>
          </a:p>
          <a:p>
            <a:r>
              <a:rPr lang="de-DE" dirty="0" err="1">
                <a:solidFill>
                  <a:schemeClr val="bg1"/>
                </a:solidFill>
              </a:rPr>
              <a:t>l</a:t>
            </a:r>
            <a:r>
              <a:rPr lang="de-DE" dirty="0" err="1" smtClean="0">
                <a:solidFill>
                  <a:schemeClr val="bg1"/>
                </a:solidFill>
              </a:rPr>
              <a:t>imb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previously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operated</a:t>
            </a:r>
            <a:r>
              <a:rPr lang="de-DE" dirty="0" smtClean="0">
                <a:solidFill>
                  <a:schemeClr val="bg1"/>
                </a:solidFill>
              </a:rPr>
              <a:t> on </a:t>
            </a:r>
            <a:r>
              <a:rPr lang="de-DE" dirty="0" err="1" smtClean="0">
                <a:solidFill>
                  <a:schemeClr val="bg1"/>
                </a:solidFill>
              </a:rPr>
              <a:t>for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varices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771800" y="4767777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opperplate Gothic Bold" pitchFamily="34" charset="0"/>
              </a:rPr>
              <a:t>…… </a:t>
            </a:r>
            <a:r>
              <a:rPr lang="de-DE" sz="2400" dirty="0" err="1" smtClean="0">
                <a:latin typeface="Copperplate Gothic Bold" pitchFamily="34" charset="0"/>
              </a:rPr>
              <a:t>and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varicose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veins</a:t>
            </a:r>
            <a:r>
              <a:rPr lang="de-DE" sz="2400" dirty="0" smtClean="0">
                <a:latin typeface="Copperplate Gothic Bold" pitchFamily="34" charset="0"/>
              </a:rPr>
              <a:t> still </a:t>
            </a:r>
            <a:r>
              <a:rPr lang="de-DE" sz="2400" dirty="0" err="1" smtClean="0">
                <a:latin typeface="Copperplate Gothic Bold" pitchFamily="34" charset="0"/>
              </a:rPr>
              <a:t>present</a:t>
            </a:r>
            <a:r>
              <a:rPr lang="de-DE" sz="2400" dirty="0" smtClean="0">
                <a:latin typeface="Copperplate Gothic Bold" pitchFamily="34" charset="0"/>
              </a:rPr>
              <a:t> after </a:t>
            </a:r>
            <a:r>
              <a:rPr lang="de-DE" sz="2400" dirty="0" err="1" smtClean="0">
                <a:latin typeface="Copperplate Gothic Bold" pitchFamily="34" charset="0"/>
              </a:rPr>
              <a:t>the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operation</a:t>
            </a:r>
            <a:r>
              <a:rPr lang="de-DE" sz="2400" dirty="0" smtClean="0">
                <a:latin typeface="Copperplate Gothic Bold" pitchFamily="34" charset="0"/>
              </a:rPr>
              <a:t>?</a:t>
            </a:r>
            <a:endParaRPr lang="de-DE" sz="2400" dirty="0">
              <a:latin typeface="Copperplate Gothic Bold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237447" y="4653136"/>
            <a:ext cx="2707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de-DE" sz="3200" dirty="0" smtClean="0">
                <a:latin typeface="Copperplate Gothic Bold" pitchFamily="34" charset="0"/>
              </a:rPr>
              <a:t>Residual</a:t>
            </a:r>
          </a:p>
          <a:p>
            <a:r>
              <a:rPr lang="de-DE" sz="3200" dirty="0" smtClean="0">
                <a:latin typeface="Copperplate Gothic Bold" pitchFamily="34" charset="0"/>
              </a:rPr>
              <a:t>     </a:t>
            </a:r>
            <a:r>
              <a:rPr lang="de-DE" sz="3200" dirty="0" err="1" smtClean="0">
                <a:latin typeface="Copperplate Gothic Bold" pitchFamily="34" charset="0"/>
              </a:rPr>
              <a:t>Varices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2699792" y="5982379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opperplate Gothic Bold" pitchFamily="34" charset="0"/>
              </a:rPr>
              <a:t>…… </a:t>
            </a:r>
            <a:r>
              <a:rPr lang="de-DE" sz="2400" dirty="0" err="1" smtClean="0">
                <a:latin typeface="Copperplate Gothic Bold" pitchFamily="34" charset="0"/>
              </a:rPr>
              <a:t>and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varicose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veins</a:t>
            </a:r>
            <a:r>
              <a:rPr lang="de-DE" sz="2400" dirty="0" smtClean="0">
                <a:latin typeface="Copperplate Gothic Bold" pitchFamily="34" charset="0"/>
              </a:rPr>
              <a:t> in </a:t>
            </a:r>
            <a:r>
              <a:rPr lang="de-DE" sz="2400" dirty="0" err="1" smtClean="0">
                <a:latin typeface="Copperplate Gothic Bold" pitchFamily="34" charset="0"/>
              </a:rPr>
              <a:t>other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sides</a:t>
            </a:r>
            <a:endParaRPr lang="de-DE" sz="2400" dirty="0" smtClean="0">
              <a:latin typeface="Copperplate Gothic Bold" pitchFamily="34" charset="0"/>
            </a:endParaRPr>
          </a:p>
          <a:p>
            <a:r>
              <a:rPr lang="de-DE" sz="2400" dirty="0">
                <a:latin typeface="Copperplate Gothic Bold" pitchFamily="34" charset="0"/>
              </a:rPr>
              <a:t> </a:t>
            </a:r>
            <a:r>
              <a:rPr lang="de-DE" sz="2400" dirty="0" smtClean="0">
                <a:latin typeface="Copperplate Gothic Bold" pitchFamily="34" charset="0"/>
              </a:rPr>
              <a:t> but </a:t>
            </a:r>
            <a:r>
              <a:rPr lang="de-DE" sz="2400" dirty="0" err="1" smtClean="0">
                <a:latin typeface="Copperplate Gothic Bold" pitchFamily="34" charset="0"/>
              </a:rPr>
              <a:t>the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operated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one</a:t>
            </a:r>
            <a:r>
              <a:rPr lang="de-DE" sz="2400" dirty="0" smtClean="0">
                <a:latin typeface="Copperplate Gothic Bold" pitchFamily="34" charset="0"/>
              </a:rPr>
              <a:t>?</a:t>
            </a:r>
            <a:endParaRPr lang="de-DE" sz="2400" dirty="0">
              <a:latin typeface="Copperplate Gothic Bold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79512" y="5780782"/>
            <a:ext cx="3179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de-DE" sz="3200" dirty="0" err="1" smtClean="0">
                <a:latin typeface="Copperplate Gothic Bold" pitchFamily="34" charset="0"/>
              </a:rPr>
              <a:t>Recurrent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126058" y="1772816"/>
            <a:ext cx="14378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TRUE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355812"/>
            <a:ext cx="3611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Perrin M, </a:t>
            </a:r>
            <a:r>
              <a:rPr lang="de-DE" dirty="0" err="1" smtClean="0">
                <a:solidFill>
                  <a:schemeClr val="bg1"/>
                </a:solidFill>
              </a:rPr>
              <a:t>consensus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document</a:t>
            </a:r>
            <a:r>
              <a:rPr lang="de-DE" dirty="0" smtClean="0">
                <a:solidFill>
                  <a:schemeClr val="bg1"/>
                </a:solidFill>
              </a:rPr>
              <a:t> 2000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 rot="19587109">
            <a:off x="218343" y="2967338"/>
            <a:ext cx="8707318" cy="923330"/>
          </a:xfrm>
          <a:prstGeom prst="rect">
            <a:avLst/>
          </a:prstGeom>
          <a:solidFill>
            <a:srgbClr val="0000FF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ttangolo 22"/>
          <p:cNvSpPr/>
          <p:nvPr/>
        </p:nvSpPr>
        <p:spPr>
          <a:xfrm rot="19593684">
            <a:off x="378840" y="2967335"/>
            <a:ext cx="8386334" cy="923330"/>
          </a:xfrm>
          <a:prstGeom prst="rect">
            <a:avLst/>
          </a:prstGeom>
          <a:noFill/>
          <a:scene3d>
            <a:camera prst="orthographicFront"/>
            <a:lightRig rig="brightRoom" dir="t"/>
          </a:scene3d>
          <a:sp3d>
            <a:bevelT w="139700" h="139700" prst="divot"/>
          </a:sp3d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New </a:t>
            </a:r>
            <a:r>
              <a:rPr lang="it-IT" sz="5400" b="1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Varices</a:t>
            </a:r>
            <a:r>
              <a:rPr lang="it-IT" sz="5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it-IT" sz="5400" b="1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after</a:t>
            </a:r>
            <a:r>
              <a:rPr lang="it-IT" sz="5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Treatment</a:t>
            </a:r>
            <a:endParaRPr lang="it-IT" sz="54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533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 animBg="1"/>
      <p:bldP spid="14" grpId="0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12" grpId="0"/>
      <p:bldP spid="8" grpId="0"/>
      <p:bldP spid="24" grpId="0" animBg="1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3" name="Rettangolo 2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0" y="849277"/>
            <a:ext cx="6104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The </a:t>
            </a:r>
            <a:r>
              <a:rPr lang="de-DE" sz="3200" dirty="0" err="1" smtClean="0">
                <a:latin typeface="Copperplate Gothic Bold" pitchFamily="34" charset="0"/>
              </a:rPr>
              <a:t>Incidence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depends</a:t>
            </a:r>
            <a:r>
              <a:rPr lang="de-DE" sz="3200" dirty="0" smtClean="0">
                <a:latin typeface="Copperplate Gothic Bold" pitchFamily="34" charset="0"/>
              </a:rPr>
              <a:t> on</a:t>
            </a:r>
            <a:endParaRPr lang="de-DE" sz="3200" dirty="0">
              <a:latin typeface="Copperplate Gothic Bold" pitchFamily="34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723820"/>
              </p:ext>
            </p:extLst>
          </p:nvPr>
        </p:nvGraphicFramePr>
        <p:xfrm>
          <a:off x="539552" y="3068960"/>
          <a:ext cx="8280920" cy="2966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8876"/>
                <a:gridCol w="55420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Criterion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                       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some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authors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Only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clinical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Hobbs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Royle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Parès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Rass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Clinical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Duplex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Faubel</a:t>
                      </a:r>
                      <a:r>
                        <a:rPr lang="de-DE" sz="140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r>
                        <a:rPr lang="de-DE" sz="140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12 </a:t>
                      </a:r>
                      <a:r>
                        <a:rPr lang="de-DE" sz="1400" baseline="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authors</a:t>
                      </a:r>
                      <a:r>
                        <a:rPr lang="de-DE" sz="140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more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Clinical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Duplex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Carandina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Carradice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Blomgren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Duplex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Fischer, Hofer, Kostas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Duplex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Questionaire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Bountouroglou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Darwood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Disselhoff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Duplex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amb.ven.press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Belcaro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1, </a:t>
                      </a:r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Belcaro</a:t>
                      </a:r>
                      <a:r>
                        <a:rPr lang="de-DE" sz="1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Duplex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Symptomatic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Shadid</a:t>
                      </a:r>
                      <a:endParaRPr lang="de-DE" sz="1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6" name="Gruppo 5"/>
          <p:cNvGrpSpPr/>
          <p:nvPr/>
        </p:nvGrpSpPr>
        <p:grpSpPr>
          <a:xfrm>
            <a:off x="1403648" y="1764105"/>
            <a:ext cx="7344816" cy="1077218"/>
            <a:chOff x="1547664" y="1663869"/>
            <a:chExt cx="6624736" cy="1077218"/>
          </a:xfrm>
        </p:grpSpPr>
        <p:sp>
          <p:nvSpPr>
            <p:cNvPr id="9" name="CasellaDiTesto 8"/>
            <p:cNvSpPr txBox="1"/>
            <p:nvPr/>
          </p:nvSpPr>
          <p:spPr>
            <a:xfrm>
              <a:off x="1547664" y="1663869"/>
              <a:ext cx="662473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dirty="0" smtClean="0">
                  <a:solidFill>
                    <a:schemeClr val="bg1"/>
                  </a:solidFill>
                  <a:latin typeface="Copperplate Gothic Bold" pitchFamily="34" charset="0"/>
                </a:rPr>
                <a:t> </a:t>
              </a:r>
              <a:r>
                <a:rPr lang="de-DE" sz="3200" dirty="0" smtClean="0">
                  <a:solidFill>
                    <a:schemeClr val="bg1"/>
                  </a:solidFill>
                  <a:latin typeface="Copperplate Gothic Bold" pitchFamily="34" charset="0"/>
                </a:rPr>
                <a:t>Assessment  </a:t>
              </a:r>
              <a:r>
                <a:rPr lang="de-DE" sz="3200" dirty="0" err="1" smtClean="0">
                  <a:solidFill>
                    <a:schemeClr val="bg1"/>
                  </a:solidFill>
                  <a:latin typeface="Copperplate Gothic Bold" pitchFamily="34" charset="0"/>
                </a:rPr>
                <a:t>for</a:t>
              </a:r>
              <a:r>
                <a:rPr lang="de-DE" sz="3200" dirty="0" smtClean="0">
                  <a:solidFill>
                    <a:schemeClr val="bg1"/>
                  </a:solidFill>
                  <a:latin typeface="Copperplate Gothic Bold" pitchFamily="34" charset="0"/>
                </a:rPr>
                <a:t>  </a:t>
              </a:r>
              <a:r>
                <a:rPr lang="de-DE" sz="3200" dirty="0" err="1" smtClean="0">
                  <a:solidFill>
                    <a:schemeClr val="bg1"/>
                  </a:solidFill>
                  <a:latin typeface="Copperplate Gothic Bold" pitchFamily="34" charset="0"/>
                </a:rPr>
                <a:t>recurrences</a:t>
              </a:r>
              <a:endParaRPr lang="de-DE" sz="3200" dirty="0" smtClean="0">
                <a:solidFill>
                  <a:schemeClr val="bg1"/>
                </a:solidFill>
                <a:latin typeface="Copperplate Gothic Bold" pitchFamily="34" charset="0"/>
              </a:endParaRPr>
            </a:p>
          </p:txBody>
        </p:sp>
        <p:sp>
          <p:nvSpPr>
            <p:cNvPr id="10" name="Rettangolo 9"/>
            <p:cNvSpPr/>
            <p:nvPr/>
          </p:nvSpPr>
          <p:spPr>
            <a:xfrm>
              <a:off x="1547664" y="1672580"/>
              <a:ext cx="6624736" cy="576064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18201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3" name="Rettangolo 2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6" name="CasellaDiTesto 5"/>
          <p:cNvSpPr txBox="1"/>
          <p:nvPr/>
        </p:nvSpPr>
        <p:spPr>
          <a:xfrm>
            <a:off x="903137" y="1268760"/>
            <a:ext cx="7410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Indication</a:t>
            </a:r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for</a:t>
            </a:r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Reintervention</a:t>
            </a:r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?</a:t>
            </a:r>
            <a:endParaRPr lang="de-DE" sz="32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827584" y="1270170"/>
            <a:ext cx="7488832" cy="58336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253363"/>
              </p:ext>
            </p:extLst>
          </p:nvPr>
        </p:nvGraphicFramePr>
        <p:xfrm>
          <a:off x="179511" y="2585434"/>
          <a:ext cx="8784976" cy="39399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94878"/>
                <a:gridCol w="785443"/>
                <a:gridCol w="1080120"/>
                <a:gridCol w="1368152"/>
                <a:gridCol w="864096"/>
                <a:gridCol w="1224136"/>
                <a:gridCol w="1368151"/>
              </a:tblGrid>
              <a:tr h="704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Author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/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Diagn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de-DE" baseline="0" dirty="0" err="1" smtClean="0">
                          <a:solidFill>
                            <a:schemeClr val="tx1"/>
                          </a:solidFill>
                        </a:rPr>
                        <a:t>Method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Years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F-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up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Sympto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matic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Clinical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examination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Duplex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Specifi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cations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Indication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intervention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Jones L   1996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11%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43%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52%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--</a:t>
                      </a:r>
                      <a:endParaRPr lang="de-DE" dirty="0"/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Fischer</a:t>
                      </a:r>
                      <a:r>
                        <a:rPr lang="de-DE" baseline="0" dirty="0" smtClean="0"/>
                        <a:t> R  2000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34y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36%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47%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60%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22%</a:t>
                      </a:r>
                      <a:endParaRPr lang="de-DE" dirty="0"/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Recek</a:t>
                      </a:r>
                      <a:r>
                        <a:rPr lang="de-DE" dirty="0" smtClean="0"/>
                        <a:t> C  2000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16%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68,5%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81,5%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GSV </a:t>
                      </a:r>
                      <a:r>
                        <a:rPr lang="de-DE" dirty="0" err="1" smtClean="0"/>
                        <a:t>stem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8,6%</a:t>
                      </a:r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Blomgren</a:t>
                      </a:r>
                      <a:r>
                        <a:rPr lang="de-DE" dirty="0" smtClean="0"/>
                        <a:t> L  2004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68%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86%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57%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57%  </a:t>
                      </a:r>
                      <a:r>
                        <a:rPr lang="de-DE" dirty="0" err="1" smtClean="0"/>
                        <a:t>groin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27%</a:t>
                      </a:r>
                      <a:endParaRPr lang="de-DE" dirty="0"/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Parès</a:t>
                      </a:r>
                      <a:r>
                        <a:rPr lang="de-DE" dirty="0" smtClean="0"/>
                        <a:t> J   2010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?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50%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65%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22,2%</a:t>
                      </a:r>
                      <a:endParaRPr lang="de-D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7524328" y="2420888"/>
            <a:ext cx="1512168" cy="42484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65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30962" y="188640"/>
            <a:ext cx="4273670" cy="392132"/>
            <a:chOff x="130962" y="147990"/>
            <a:chExt cx="4273670" cy="392132"/>
          </a:xfrm>
        </p:grpSpPr>
        <p:sp>
          <p:nvSpPr>
            <p:cNvPr id="3" name="Rettangolo 2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0" y="889927"/>
            <a:ext cx="6104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The </a:t>
            </a:r>
            <a:r>
              <a:rPr lang="de-DE" sz="3200" dirty="0" err="1" smtClean="0">
                <a:latin typeface="Copperplate Gothic Bold" pitchFamily="34" charset="0"/>
              </a:rPr>
              <a:t>Incidence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depends</a:t>
            </a:r>
            <a:r>
              <a:rPr lang="de-DE" sz="3200" dirty="0" smtClean="0">
                <a:latin typeface="Copperplate Gothic Bold" pitchFamily="34" charset="0"/>
              </a:rPr>
              <a:t> on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851920" y="1668041"/>
            <a:ext cx="4450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% </a:t>
            </a:r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of</a:t>
            </a:r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Patients</a:t>
            </a:r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Lost</a:t>
            </a:r>
            <a:endParaRPr lang="de-DE" sz="32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779911" y="1669450"/>
            <a:ext cx="4608513" cy="58336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580709"/>
              </p:ext>
            </p:extLst>
          </p:nvPr>
        </p:nvGraphicFramePr>
        <p:xfrm>
          <a:off x="899592" y="3284984"/>
          <a:ext cx="7626736" cy="200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58754"/>
                <a:gridCol w="3709228"/>
                <a:gridCol w="19587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 F-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up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patients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lost in F-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up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0,40 - 1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0, 0, 15, 45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2 - 5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9, 10, 10, 39, 9, X, 0, 4, 16,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 29, 37,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46,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6 - 10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0, 60, X, X, 11, 17, 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14 -  34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X, 87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114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3" name="Rettangolo 2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0" y="980728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dirty="0" smtClean="0">
                <a:solidFill>
                  <a:schemeClr val="bg1"/>
                </a:solidFill>
                <a:latin typeface="Copperplate Gothic Bold" pitchFamily="34" charset="0"/>
              </a:rPr>
              <a:t>SUMMARY</a:t>
            </a:r>
            <a:endParaRPr lang="de-DE" sz="48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3997" y="1826414"/>
            <a:ext cx="91439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Recurrence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rates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depend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on</a:t>
            </a:r>
          </a:p>
          <a:p>
            <a:pPr algn="ctr"/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Time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of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Follow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up</a:t>
            </a:r>
            <a:endParaRPr lang="de-DE" sz="3600" dirty="0" smtClean="0">
              <a:solidFill>
                <a:schemeClr val="bg1"/>
              </a:solidFill>
              <a:latin typeface="Copperplate Gothic Bold" pitchFamily="34" charset="0"/>
            </a:endParaRPr>
          </a:p>
          <a:p>
            <a:pPr algn="ctr"/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Diagnostic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Methods</a:t>
            </a:r>
            <a:endParaRPr lang="de-DE" sz="3600" dirty="0" smtClean="0">
              <a:solidFill>
                <a:schemeClr val="bg1"/>
              </a:solidFill>
              <a:latin typeface="Copperplate Gothic Bold" pitchFamily="34" charset="0"/>
            </a:endParaRPr>
          </a:p>
          <a:p>
            <a:pPr algn="ctr"/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Choosen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Parameters</a:t>
            </a:r>
          </a:p>
          <a:p>
            <a:pPr algn="ctr"/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Performed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Treatment</a:t>
            </a:r>
          </a:p>
          <a:p>
            <a:pPr algn="ctr"/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Type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of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Recurrence</a:t>
            </a:r>
            <a:endParaRPr lang="de-DE" sz="3600" dirty="0" smtClean="0">
              <a:solidFill>
                <a:schemeClr val="bg1"/>
              </a:solidFill>
              <a:latin typeface="Copperplate Gothic Bold" pitchFamily="34" charset="0"/>
            </a:endParaRPr>
          </a:p>
          <a:p>
            <a:pPr algn="ctr"/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Assessment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for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Recurrences</a:t>
            </a:r>
            <a:endParaRPr lang="de-DE" sz="3600" dirty="0" smtClean="0">
              <a:solidFill>
                <a:schemeClr val="bg1"/>
              </a:solidFill>
              <a:latin typeface="Copperplate Gothic Bold" pitchFamily="34" charset="0"/>
            </a:endParaRPr>
          </a:p>
          <a:p>
            <a:pPr algn="ctr"/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Percentage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of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Patients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controlled</a:t>
            </a:r>
            <a:endParaRPr lang="de-DE" sz="3600" dirty="0" smtClean="0">
              <a:solidFill>
                <a:schemeClr val="bg1"/>
              </a:solidFill>
              <a:latin typeface="Copperplate Gothic Bold" pitchFamily="34" charset="0"/>
            </a:endParaRPr>
          </a:p>
          <a:p>
            <a:pPr algn="ctr"/>
            <a:endParaRPr lang="de-DE" sz="36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9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692696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dirty="0" smtClean="0">
                <a:solidFill>
                  <a:schemeClr val="bg1"/>
                </a:solidFill>
                <a:latin typeface="Copperplate Gothic Bold" pitchFamily="34" charset="0"/>
              </a:rPr>
              <a:t>CONCLUSIONS</a:t>
            </a:r>
            <a:endParaRPr lang="de-DE" sz="48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5" name="Rettangolo 4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CasellaDiTesto 6"/>
          <p:cNvSpPr txBox="1"/>
          <p:nvPr/>
        </p:nvSpPr>
        <p:spPr>
          <a:xfrm>
            <a:off x="1" y="1484784"/>
            <a:ext cx="9143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Dealing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with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a bare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recurrence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rate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of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varicose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veins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from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6%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to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80%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is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not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correct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,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neither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for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papers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nor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for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lectures</a:t>
            </a:r>
            <a:endParaRPr lang="de-DE" sz="36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-1" y="4361036"/>
            <a:ext cx="9143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Every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recurrence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rate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has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to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be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supplemented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by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clear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data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concerning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at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least 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the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600" dirty="0" err="1" smtClean="0">
                <a:solidFill>
                  <a:schemeClr val="bg1"/>
                </a:solidFill>
                <a:latin typeface="Copperplate Gothic Bold" pitchFamily="34" charset="0"/>
              </a:rPr>
              <a:t>mentioned</a:t>
            </a:r>
            <a:r>
              <a:rPr lang="de-DE" sz="3600" dirty="0" smtClean="0">
                <a:solidFill>
                  <a:schemeClr val="bg1"/>
                </a:solidFill>
                <a:latin typeface="Copperplate Gothic Bold" pitchFamily="34" charset="0"/>
              </a:rPr>
              <a:t> variables</a:t>
            </a:r>
            <a:endParaRPr lang="de-DE" sz="36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55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56585"/>
              </p:ext>
            </p:extLst>
          </p:nvPr>
        </p:nvGraphicFramePr>
        <p:xfrm>
          <a:off x="1043608" y="2564904"/>
          <a:ext cx="7272808" cy="389304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35371"/>
                <a:gridCol w="1201056"/>
                <a:gridCol w="2502690"/>
                <a:gridCol w="2033691"/>
              </a:tblGrid>
              <a:tr h="432561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author</a:t>
                      </a:r>
                      <a:endParaRPr lang="de-D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lang="de-D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recurrence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rate</a:t>
                      </a:r>
                      <a:endParaRPr lang="de-D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Time F-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up</a:t>
                      </a:r>
                      <a:endParaRPr lang="de-D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Jones L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1996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  7 - 65%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prolonged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Perrin MR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20 - 80%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5 – 20y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Blomgren</a:t>
                      </a:r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 L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mtClean="0">
                          <a:latin typeface="Times New Roman" pitchFamily="18" charset="0"/>
                          <a:cs typeface="Times New Roman" pitchFamily="18" charset="0"/>
                        </a:rPr>
                        <a:t>20 - 60</a:t>
                      </a:r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not </a:t>
                      </a:r>
                      <a:r>
                        <a:rPr lang="de-D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mentioned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Kostas T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de-D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- 80%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not </a:t>
                      </a:r>
                      <a:r>
                        <a:rPr lang="de-D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mentioned</a:t>
                      </a:r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Egan</a:t>
                      </a:r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20 - 70%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de-D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10y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Noppeney</a:t>
                      </a:r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 T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2009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  6 -</a:t>
                      </a:r>
                      <a:r>
                        <a:rPr lang="de-D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60%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not </a:t>
                      </a:r>
                      <a:r>
                        <a:rPr lang="de-D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mentioned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Parès</a:t>
                      </a:r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 JO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 8 - 80%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not </a:t>
                      </a:r>
                      <a:r>
                        <a:rPr lang="de-D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mentioned</a:t>
                      </a:r>
                      <a:endParaRPr lang="de-D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Gad M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20 -</a:t>
                      </a:r>
                      <a:r>
                        <a:rPr lang="de-D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60%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latin typeface="Times New Roman" pitchFamily="18" charset="0"/>
                          <a:cs typeface="Times New Roman" pitchFamily="18" charset="0"/>
                        </a:rPr>
                        <a:t>5y</a:t>
                      </a:r>
                      <a:endParaRPr lang="de-D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95536" y="1268760"/>
            <a:ext cx="8593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 smtClean="0">
                <a:latin typeface="Copperplate Gothic Bold" pitchFamily="34" charset="0"/>
              </a:rPr>
              <a:t>Recurrence</a:t>
            </a:r>
            <a:r>
              <a:rPr lang="de-DE" sz="3200" dirty="0" smtClean="0">
                <a:latin typeface="Copperplate Gothic Bold" pitchFamily="34" charset="0"/>
              </a:rPr>
              <a:t> Rates in </a:t>
            </a:r>
            <a:r>
              <a:rPr lang="de-DE" sz="3200" dirty="0" err="1" smtClean="0">
                <a:latin typeface="Copperplate Gothic Bold" pitchFamily="34" charset="0"/>
              </a:rPr>
              <a:t>the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Literature</a:t>
            </a:r>
            <a:endParaRPr lang="de-DE" sz="3200" dirty="0">
              <a:latin typeface="Copperplate Gothic Bold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9" name="Rettangolo 8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CasellaDiTesto 9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Ovale 3"/>
          <p:cNvSpPr/>
          <p:nvPr/>
        </p:nvSpPr>
        <p:spPr>
          <a:xfrm>
            <a:off x="4572000" y="4725144"/>
            <a:ext cx="311534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Ovale 4"/>
          <p:cNvSpPr/>
          <p:nvPr/>
        </p:nvSpPr>
        <p:spPr>
          <a:xfrm>
            <a:off x="4987726" y="3429000"/>
            <a:ext cx="371791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05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mail-attachment.googleusercontent.com/attachment/?saduie=AG9B_P8tTwvpRamVaw_Nn05QI4a7&amp;attid=0.1&amp;disp=emb&amp;view=att&amp;th=13c070574bad5f7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s://mail-attachment.googleusercontent.com/attachment/?saduie=AG9B_P8tTwvpRamVaw_Nn05QI4a7&amp;attid=0.1&amp;disp=emb&amp;view=att&amp;th=13c070574bad5f7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5472608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68300" y="1010438"/>
            <a:ext cx="8593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 smtClean="0">
                <a:latin typeface="Copperplate Gothic Bold" pitchFamily="34" charset="0"/>
              </a:rPr>
              <a:t>Recurrence</a:t>
            </a:r>
            <a:r>
              <a:rPr lang="de-DE" sz="3200" dirty="0" smtClean="0">
                <a:latin typeface="Copperplate Gothic Bold" pitchFamily="34" charset="0"/>
              </a:rPr>
              <a:t> Rates in </a:t>
            </a:r>
            <a:r>
              <a:rPr lang="de-DE" sz="3200" dirty="0" err="1" smtClean="0">
                <a:latin typeface="Copperplate Gothic Bold" pitchFamily="34" charset="0"/>
              </a:rPr>
              <a:t>the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Literature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4" name="AutoShape 7" descr="https://mail-attachment.googleusercontent.com/attachment/?saduie=AG9B_P8tTwvpRamVaw_Nn05QI4a7&amp;attid=0.1&amp;disp=emb&amp;view=att&amp;th=13c070b0fb00cb8b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8" name="Gruppo 17"/>
          <p:cNvGrpSpPr/>
          <p:nvPr/>
        </p:nvGrpSpPr>
        <p:grpSpPr>
          <a:xfrm>
            <a:off x="3707904" y="2069976"/>
            <a:ext cx="5460437" cy="4095328"/>
            <a:chOff x="3695328" y="2069976"/>
            <a:chExt cx="5460437" cy="4095328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5328" y="2069976"/>
              <a:ext cx="5460437" cy="4095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Ovale 6"/>
            <p:cNvSpPr/>
            <p:nvPr/>
          </p:nvSpPr>
          <p:spPr>
            <a:xfrm>
              <a:off x="8323212" y="3861048"/>
              <a:ext cx="648072" cy="3286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" name="Connettore 1 8"/>
            <p:cNvCxnSpPr/>
            <p:nvPr/>
          </p:nvCxnSpPr>
          <p:spPr>
            <a:xfrm>
              <a:off x="4211960" y="4149080"/>
              <a:ext cx="2376264" cy="4056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Connettore 1 15"/>
          <p:cNvCxnSpPr/>
          <p:nvPr/>
        </p:nvCxnSpPr>
        <p:spPr>
          <a:xfrm>
            <a:off x="10188624" y="357301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utoShape 4" descr="https://mail-attachment.googleusercontent.com/attachment/?saduie=AG9B_P8tTwvpRamVaw_Nn05QI4a7&amp;attid=0.1&amp;disp=emb&amp;view=att&amp;th=13c070574bad5f7a"/>
          <p:cNvSpPr>
            <a:spLocks noChangeAspect="1" noChangeArrowheads="1"/>
          </p:cNvSpPr>
          <p:nvPr/>
        </p:nvSpPr>
        <p:spPr bwMode="auto">
          <a:xfrm>
            <a:off x="215900" y="-9652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7" name="AutoShape 7" descr="https://mail-attachment.googleusercontent.com/attachment/?saduie=AG9B_P8tTwvpRamVaw_Nn05QI4a7&amp;attid=0.1&amp;disp=emb&amp;view=att&amp;th=13c070b0fb00cb8b"/>
          <p:cNvSpPr>
            <a:spLocks noChangeAspect="1" noChangeArrowheads="1"/>
          </p:cNvSpPr>
          <p:nvPr/>
        </p:nvSpPr>
        <p:spPr bwMode="auto">
          <a:xfrm>
            <a:off x="368300" y="14274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0" name="Gruppo 19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21" name="Rettangolo 20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CasellaDiTesto 7"/>
          <p:cNvSpPr txBox="1"/>
          <p:nvPr/>
        </p:nvSpPr>
        <p:spPr>
          <a:xfrm>
            <a:off x="827584" y="2204864"/>
            <a:ext cx="1465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 pitchFamily="34" charset="0"/>
                <a:cs typeface="Arial" pitchFamily="34" charset="0"/>
              </a:rPr>
              <a:t>Jones L 1996 </a:t>
            </a:r>
            <a:endParaRPr lang="de-DE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4" name="Rettangolo 3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CasellaDiTesto 4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1411123"/>
              </p:ext>
            </p:extLst>
          </p:nvPr>
        </p:nvGraphicFramePr>
        <p:xfrm>
          <a:off x="395288" y="2709067"/>
          <a:ext cx="8381025" cy="3024189"/>
        </p:xfrm>
        <a:graphic>
          <a:graphicData uri="http://schemas.openxmlformats.org/drawingml/2006/table">
            <a:tbl>
              <a:tblPr/>
              <a:tblGrid>
                <a:gridCol w="3095625"/>
                <a:gridCol w="1296987"/>
                <a:gridCol w="2160588"/>
                <a:gridCol w="1622425"/>
                <a:gridCol w="205400"/>
              </a:tblGrid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author</a:t>
                      </a: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year</a:t>
                      </a: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percentage</a:t>
                      </a: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F-</a:t>
                      </a:r>
                      <a:r>
                        <a:rPr kumimoji="0" lang="de-DE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up</a:t>
                      </a: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0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Leu HJ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1968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 6,5 %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3y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Jeanneret C et al.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1999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24,4 %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 6y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Fischer R et al.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2000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60,0 %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34y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CasellaDiTesto 19"/>
          <p:cNvSpPr txBox="1"/>
          <p:nvPr/>
        </p:nvSpPr>
        <p:spPr>
          <a:xfrm>
            <a:off x="0" y="849277"/>
            <a:ext cx="6104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The </a:t>
            </a:r>
            <a:r>
              <a:rPr lang="de-DE" sz="3200" dirty="0" err="1" smtClean="0">
                <a:latin typeface="Copperplate Gothic Bold" pitchFamily="34" charset="0"/>
              </a:rPr>
              <a:t>Incidence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depends</a:t>
            </a:r>
            <a:r>
              <a:rPr lang="de-DE" sz="3200" dirty="0" smtClean="0">
                <a:latin typeface="Copperplate Gothic Bold" pitchFamily="34" charset="0"/>
              </a:rPr>
              <a:t> on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220072" y="1627391"/>
            <a:ext cx="2871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Time </a:t>
            </a:r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of</a:t>
            </a:r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F-</a:t>
            </a:r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up</a:t>
            </a:r>
            <a:endParaRPr lang="de-DE" sz="32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5148064" y="1628800"/>
            <a:ext cx="3024336" cy="58336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704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3" name="Rettangolo 2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0" y="849277"/>
            <a:ext cx="6104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The </a:t>
            </a:r>
            <a:r>
              <a:rPr lang="de-DE" sz="3200" dirty="0" err="1" smtClean="0">
                <a:latin typeface="Copperplate Gothic Bold" pitchFamily="34" charset="0"/>
              </a:rPr>
              <a:t>Incidence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depends</a:t>
            </a:r>
            <a:r>
              <a:rPr lang="de-DE" sz="3200" dirty="0" smtClean="0">
                <a:latin typeface="Copperplate Gothic Bold" pitchFamily="34" charset="0"/>
              </a:rPr>
              <a:t> on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851920" y="1627391"/>
            <a:ext cx="4854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Diagnostic</a:t>
            </a:r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Methods</a:t>
            </a:r>
            <a:endParaRPr lang="de-DE" sz="32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779911" y="1628800"/>
            <a:ext cx="4926863" cy="58336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907429"/>
              </p:ext>
            </p:extLst>
          </p:nvPr>
        </p:nvGraphicFramePr>
        <p:xfrm>
          <a:off x="1907704" y="2924944"/>
          <a:ext cx="5328592" cy="25202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64296"/>
                <a:gridCol w="2664296"/>
              </a:tblGrid>
              <a:tr h="704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Diagn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de-DE" baseline="0" dirty="0" err="1" smtClean="0">
                          <a:solidFill>
                            <a:schemeClr val="tx1"/>
                          </a:solidFill>
                        </a:rPr>
                        <a:t>Method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Recurrence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Questionnaire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36%</a:t>
                      </a:r>
                      <a:endParaRPr lang="de-DE" dirty="0"/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Clinical </a:t>
                      </a:r>
                      <a:r>
                        <a:rPr lang="de-DE" dirty="0" err="1" smtClean="0"/>
                        <a:t>Examination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47%</a:t>
                      </a:r>
                      <a:endParaRPr lang="de-DE" dirty="0"/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Duplex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60%</a:t>
                      </a:r>
                      <a:endParaRPr lang="de-D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Operazione manuale 11"/>
          <p:cNvSpPr/>
          <p:nvPr/>
        </p:nvSpPr>
        <p:spPr>
          <a:xfrm rot="10800000">
            <a:off x="6516215" y="3770172"/>
            <a:ext cx="576065" cy="1584179"/>
          </a:xfrm>
          <a:prstGeom prst="flowChartManualOperation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Freccia in giù 13"/>
          <p:cNvSpPr/>
          <p:nvPr/>
        </p:nvSpPr>
        <p:spPr>
          <a:xfrm>
            <a:off x="6660230" y="3933056"/>
            <a:ext cx="288033" cy="1296144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CasellaDiTesto 14"/>
          <p:cNvSpPr txBox="1"/>
          <p:nvPr/>
        </p:nvSpPr>
        <p:spPr>
          <a:xfrm>
            <a:off x="4149117" y="6381328"/>
            <a:ext cx="4557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Fischer R et al. </a:t>
            </a:r>
            <a:r>
              <a:rPr lang="de-DE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Phlebologie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2000;29:17-22</a:t>
            </a:r>
            <a:endParaRPr lang="de-DE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035037" y="2483604"/>
            <a:ext cx="3301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Fischer R:  125 </a:t>
            </a:r>
            <a:r>
              <a:rPr lang="de-DE" dirty="0" err="1" smtClean="0">
                <a:solidFill>
                  <a:schemeClr val="bg1"/>
                </a:solidFill>
              </a:rPr>
              <a:t>legs</a:t>
            </a:r>
            <a:r>
              <a:rPr lang="de-DE" dirty="0" smtClean="0">
                <a:solidFill>
                  <a:schemeClr val="bg1"/>
                </a:solidFill>
              </a:rPr>
              <a:t> after 34 </a:t>
            </a:r>
            <a:r>
              <a:rPr lang="de-DE" dirty="0" err="1" smtClean="0">
                <a:solidFill>
                  <a:schemeClr val="bg1"/>
                </a:solidFill>
              </a:rPr>
              <a:t>years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54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3" name="Rettangolo 2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0" y="849277"/>
            <a:ext cx="6104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The </a:t>
            </a:r>
            <a:r>
              <a:rPr lang="de-DE" sz="3200" dirty="0" err="1" smtClean="0">
                <a:latin typeface="Copperplate Gothic Bold" pitchFamily="34" charset="0"/>
              </a:rPr>
              <a:t>Incidence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depends</a:t>
            </a:r>
            <a:r>
              <a:rPr lang="de-DE" sz="3200" dirty="0" smtClean="0">
                <a:latin typeface="Copperplate Gothic Bold" pitchFamily="34" charset="0"/>
              </a:rPr>
              <a:t> on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851920" y="1627391"/>
            <a:ext cx="4854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Diagnostic</a:t>
            </a:r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Methods</a:t>
            </a:r>
            <a:endParaRPr lang="de-DE" sz="32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779911" y="1628800"/>
            <a:ext cx="4926863" cy="58336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349490"/>
              </p:ext>
            </p:extLst>
          </p:nvPr>
        </p:nvGraphicFramePr>
        <p:xfrm>
          <a:off x="179511" y="2585434"/>
          <a:ext cx="8784976" cy="39399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94878"/>
                <a:gridCol w="785443"/>
                <a:gridCol w="1080120"/>
                <a:gridCol w="1368152"/>
                <a:gridCol w="864096"/>
                <a:gridCol w="1224136"/>
                <a:gridCol w="1368151"/>
              </a:tblGrid>
              <a:tr h="7049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Author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/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Diagn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de-DE" baseline="0" dirty="0" err="1" smtClean="0">
                          <a:solidFill>
                            <a:schemeClr val="tx1"/>
                          </a:solidFill>
                        </a:rPr>
                        <a:t>Method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Years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F-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up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Sympto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matic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Clinical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examination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Duplex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Specifi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cations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Indication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intervention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Jones L   1996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11%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43%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52%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Fischer</a:t>
                      </a:r>
                      <a:r>
                        <a:rPr lang="de-DE" baseline="0" dirty="0" smtClean="0"/>
                        <a:t> R  2000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34y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36%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47%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60%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22%</a:t>
                      </a:r>
                      <a:endParaRPr lang="de-DE" dirty="0"/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Recek</a:t>
                      </a:r>
                      <a:r>
                        <a:rPr lang="de-DE" dirty="0" smtClean="0"/>
                        <a:t> C  2000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16%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68,5%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81,5%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GSV </a:t>
                      </a:r>
                      <a:r>
                        <a:rPr lang="de-DE" dirty="0" err="1" smtClean="0"/>
                        <a:t>stem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8,6%</a:t>
                      </a:r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Blomgren</a:t>
                      </a:r>
                      <a:r>
                        <a:rPr lang="de-DE" dirty="0" smtClean="0"/>
                        <a:t> L  2004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68%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86%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57%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57%  </a:t>
                      </a:r>
                      <a:r>
                        <a:rPr lang="de-DE" dirty="0" err="1" smtClean="0"/>
                        <a:t>groin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27%</a:t>
                      </a:r>
                      <a:endParaRPr lang="de-DE" dirty="0"/>
                    </a:p>
                  </a:txBody>
                  <a:tcPr anchor="ctr"/>
                </a:tc>
              </a:tr>
              <a:tr h="605102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Parès</a:t>
                      </a:r>
                      <a:r>
                        <a:rPr lang="de-DE" dirty="0" smtClean="0"/>
                        <a:t> J   2010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?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50%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65%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22,2%</a:t>
                      </a:r>
                      <a:endParaRPr lang="de-D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4067944" y="2420888"/>
            <a:ext cx="2376264" cy="4320480"/>
          </a:xfrm>
          <a:prstGeom prst="rect">
            <a:avLst/>
          </a:prstGeom>
          <a:noFill/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36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3" name="Rettangolo 2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0" y="683985"/>
            <a:ext cx="6104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The </a:t>
            </a:r>
            <a:r>
              <a:rPr lang="de-DE" sz="3200" dirty="0" err="1" smtClean="0">
                <a:latin typeface="Copperplate Gothic Bold" pitchFamily="34" charset="0"/>
              </a:rPr>
              <a:t>Incidence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depends</a:t>
            </a:r>
            <a:r>
              <a:rPr lang="de-DE" sz="3200" dirty="0" smtClean="0">
                <a:latin typeface="Copperplate Gothic Bold" pitchFamily="34" charset="0"/>
              </a:rPr>
              <a:t> on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03848" y="1224046"/>
            <a:ext cx="52453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Choosen</a:t>
            </a:r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Parameters:</a:t>
            </a:r>
          </a:p>
        </p:txBody>
      </p:sp>
      <p:sp>
        <p:nvSpPr>
          <p:cNvPr id="7" name="Rettangolo 6"/>
          <p:cNvSpPr/>
          <p:nvPr/>
        </p:nvSpPr>
        <p:spPr>
          <a:xfrm>
            <a:off x="2851009" y="1296054"/>
            <a:ext cx="5753439" cy="105282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CasellaDiTesto 8"/>
          <p:cNvSpPr txBox="1"/>
          <p:nvPr/>
        </p:nvSpPr>
        <p:spPr>
          <a:xfrm>
            <a:off x="2851009" y="1764105"/>
            <a:ext cx="5718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1) Clinical </a:t>
            </a:r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Examination</a:t>
            </a:r>
            <a:endParaRPr lang="de-DE" sz="32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grpSp>
        <p:nvGrpSpPr>
          <p:cNvPr id="13" name="Gruppo 12"/>
          <p:cNvGrpSpPr/>
          <p:nvPr/>
        </p:nvGrpSpPr>
        <p:grpSpPr>
          <a:xfrm>
            <a:off x="130962" y="4359034"/>
            <a:ext cx="9001054" cy="2454342"/>
            <a:chOff x="130962" y="4359034"/>
            <a:chExt cx="9001054" cy="2454342"/>
          </a:xfrm>
        </p:grpSpPr>
        <p:sp>
          <p:nvSpPr>
            <p:cNvPr id="10" name="CasellaDiTesto 9"/>
            <p:cNvSpPr txBox="1"/>
            <p:nvPr/>
          </p:nvSpPr>
          <p:spPr>
            <a:xfrm>
              <a:off x="130962" y="4359034"/>
              <a:ext cx="9001054" cy="20621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 err="1" smtClean="0">
                  <a:latin typeface="Copperplate Gothic Bold" pitchFamily="34" charset="0"/>
                </a:rPr>
                <a:t>Hobbs</a:t>
              </a:r>
              <a:r>
                <a:rPr lang="de-DE" sz="3200" dirty="0" smtClean="0">
                  <a:latin typeface="Copperplate Gothic Bold" pitchFamily="34" charset="0"/>
                </a:rPr>
                <a:t> </a:t>
              </a:r>
              <a:r>
                <a:rPr lang="de-DE" sz="3200" dirty="0" err="1" smtClean="0">
                  <a:latin typeface="Copperplate Gothic Bold" pitchFamily="34" charset="0"/>
                </a:rPr>
                <a:t>Classification</a:t>
              </a:r>
              <a:r>
                <a:rPr lang="de-DE" sz="3200" dirty="0" smtClean="0">
                  <a:latin typeface="Copperplate Gothic Bold" pitchFamily="34" charset="0"/>
                </a:rPr>
                <a:t> 2:</a:t>
              </a:r>
            </a:p>
            <a:p>
              <a:r>
                <a:rPr lang="de-DE" sz="2400" dirty="0" smtClean="0">
                  <a:latin typeface="Copperplate Gothic Bold" pitchFamily="34" charset="0"/>
                </a:rPr>
                <a:t>„</a:t>
              </a:r>
              <a:r>
                <a:rPr lang="de-DE" sz="2400" dirty="0" err="1" smtClean="0">
                  <a:latin typeface="Copperplate Gothic Bold" pitchFamily="34" charset="0"/>
                </a:rPr>
                <a:t>cure</a:t>
              </a:r>
              <a:r>
                <a:rPr lang="de-DE" sz="2400" dirty="0" smtClean="0">
                  <a:latin typeface="Copperplate Gothic Bold" pitchFamily="34" charset="0"/>
                </a:rPr>
                <a:t>“ :</a:t>
              </a:r>
              <a:r>
                <a:rPr lang="de-DE" sz="2400" dirty="0" err="1" smtClean="0">
                  <a:latin typeface="Copperplate Gothic Bold" pitchFamily="34" charset="0"/>
                </a:rPr>
                <a:t>absence</a:t>
              </a:r>
              <a:r>
                <a:rPr lang="de-DE" sz="2400" dirty="0" smtClean="0">
                  <a:latin typeface="Copperplate Gothic Bold" pitchFamily="34" charset="0"/>
                </a:rPr>
                <a:t> </a:t>
              </a:r>
              <a:r>
                <a:rPr lang="de-DE" sz="2400" dirty="0" err="1" smtClean="0">
                  <a:latin typeface="Copperplate Gothic Bold" pitchFamily="34" charset="0"/>
                </a:rPr>
                <a:t>of</a:t>
              </a:r>
              <a:r>
                <a:rPr lang="de-DE" sz="2400" dirty="0" smtClean="0">
                  <a:latin typeface="Copperplate Gothic Bold" pitchFamily="34" charset="0"/>
                </a:rPr>
                <a:t> </a:t>
              </a:r>
              <a:r>
                <a:rPr lang="de-DE" sz="2400" dirty="0" err="1" smtClean="0">
                  <a:latin typeface="Copperplate Gothic Bold" pitchFamily="34" charset="0"/>
                </a:rPr>
                <a:t>Varicose</a:t>
              </a:r>
              <a:r>
                <a:rPr lang="de-DE" sz="2400" dirty="0" smtClean="0">
                  <a:latin typeface="Copperplate Gothic Bold" pitchFamily="34" charset="0"/>
                </a:rPr>
                <a:t> </a:t>
              </a:r>
              <a:r>
                <a:rPr lang="de-DE" sz="2400" dirty="0" err="1" smtClean="0">
                  <a:latin typeface="Copperplate Gothic Bold" pitchFamily="34" charset="0"/>
                </a:rPr>
                <a:t>Veins</a:t>
              </a:r>
              <a:endParaRPr lang="de-DE" sz="2400" dirty="0" smtClean="0">
                <a:latin typeface="Copperplate Gothic Bold" pitchFamily="34" charset="0"/>
              </a:endParaRPr>
            </a:p>
            <a:p>
              <a:r>
                <a:rPr lang="de-DE" sz="2400" dirty="0" smtClean="0">
                  <a:latin typeface="Copperplate Gothic Bold" pitchFamily="34" charset="0"/>
                </a:rPr>
                <a:t>„</a:t>
              </a:r>
              <a:r>
                <a:rPr lang="de-DE" sz="2400" dirty="0" err="1" smtClean="0">
                  <a:latin typeface="Copperplate Gothic Bold" pitchFamily="34" charset="0"/>
                </a:rPr>
                <a:t>improvement</a:t>
              </a:r>
              <a:r>
                <a:rPr lang="de-DE" sz="2400" dirty="0" smtClean="0">
                  <a:latin typeface="Copperplate Gothic Bold" pitchFamily="34" charset="0"/>
                </a:rPr>
                <a:t>“: </a:t>
              </a:r>
              <a:r>
                <a:rPr lang="de-DE" sz="2400" dirty="0" err="1" smtClean="0">
                  <a:latin typeface="Copperplate Gothic Bold" pitchFamily="34" charset="0"/>
                </a:rPr>
                <a:t>Varicose</a:t>
              </a:r>
              <a:r>
                <a:rPr lang="de-DE" sz="2400" dirty="0" smtClean="0">
                  <a:latin typeface="Copperplate Gothic Bold" pitchFamily="34" charset="0"/>
                </a:rPr>
                <a:t> </a:t>
              </a:r>
              <a:r>
                <a:rPr lang="de-DE" sz="2400" dirty="0" err="1" smtClean="0">
                  <a:latin typeface="Copperplate Gothic Bold" pitchFamily="34" charset="0"/>
                </a:rPr>
                <a:t>Veins</a:t>
              </a:r>
              <a:r>
                <a:rPr lang="de-DE" sz="2400" dirty="0" smtClean="0">
                  <a:latin typeface="Copperplate Gothic Bold" pitchFamily="34" charset="0"/>
                </a:rPr>
                <a:t> &lt; 5mm</a:t>
              </a:r>
            </a:p>
            <a:p>
              <a:r>
                <a:rPr lang="de-DE" sz="2400" dirty="0" smtClean="0">
                  <a:latin typeface="Copperplate Gothic Bold" pitchFamily="34" charset="0"/>
                </a:rPr>
                <a:t>„</a:t>
              </a:r>
              <a:r>
                <a:rPr lang="de-DE" sz="2400" dirty="0" err="1" smtClean="0">
                  <a:latin typeface="Copperplate Gothic Bold" pitchFamily="34" charset="0"/>
                </a:rPr>
                <a:t>failure</a:t>
              </a:r>
              <a:r>
                <a:rPr lang="de-DE" sz="2400" dirty="0" smtClean="0">
                  <a:latin typeface="Copperplate Gothic Bold" pitchFamily="34" charset="0"/>
                </a:rPr>
                <a:t>“: </a:t>
              </a:r>
              <a:r>
                <a:rPr lang="de-DE" sz="2400" dirty="0" err="1" smtClean="0">
                  <a:latin typeface="Copperplate Gothic Bold" pitchFamily="34" charset="0"/>
                </a:rPr>
                <a:t>Varicose</a:t>
              </a:r>
              <a:r>
                <a:rPr lang="de-DE" sz="2400" dirty="0" smtClean="0">
                  <a:latin typeface="Copperplate Gothic Bold" pitchFamily="34" charset="0"/>
                </a:rPr>
                <a:t> </a:t>
              </a:r>
              <a:r>
                <a:rPr lang="de-DE" sz="2400" dirty="0" err="1" smtClean="0">
                  <a:latin typeface="Copperplate Gothic Bold" pitchFamily="34" charset="0"/>
                </a:rPr>
                <a:t>Veins</a:t>
              </a:r>
              <a:r>
                <a:rPr lang="de-DE" sz="2400" dirty="0" smtClean="0">
                  <a:latin typeface="Copperplate Gothic Bold" pitchFamily="34" charset="0"/>
                </a:rPr>
                <a:t> &gt; 5mm,</a:t>
              </a:r>
            </a:p>
            <a:p>
              <a:r>
                <a:rPr lang="de-DE" sz="2400" dirty="0">
                  <a:latin typeface="Copperplate Gothic Bold" pitchFamily="34" charset="0"/>
                </a:rPr>
                <a:t> </a:t>
              </a:r>
              <a:r>
                <a:rPr lang="de-DE" sz="2400" dirty="0" smtClean="0">
                  <a:latin typeface="Copperplate Gothic Bold" pitchFamily="34" charset="0"/>
                </a:rPr>
                <a:t>                </a:t>
              </a:r>
              <a:r>
                <a:rPr lang="de-DE" sz="2400" dirty="0" err="1" smtClean="0">
                  <a:latin typeface="Copperplate Gothic Bold" pitchFamily="34" charset="0"/>
                </a:rPr>
                <a:t>main</a:t>
              </a:r>
              <a:r>
                <a:rPr lang="de-DE" sz="2400" dirty="0" smtClean="0">
                  <a:latin typeface="Copperplate Gothic Bold" pitchFamily="34" charset="0"/>
                </a:rPr>
                <a:t> </a:t>
              </a:r>
              <a:r>
                <a:rPr lang="de-DE" sz="2400" dirty="0" err="1" smtClean="0">
                  <a:latin typeface="Copperplate Gothic Bold" pitchFamily="34" charset="0"/>
                </a:rPr>
                <a:t>trunks</a:t>
              </a:r>
              <a:r>
                <a:rPr lang="de-DE" sz="2400" dirty="0" smtClean="0">
                  <a:latin typeface="Copperplate Gothic Bold" pitchFamily="34" charset="0"/>
                </a:rPr>
                <a:t>  </a:t>
              </a:r>
              <a:r>
                <a:rPr lang="de-DE" sz="2400" dirty="0" err="1" smtClean="0">
                  <a:latin typeface="Copperplate Gothic Bold" pitchFamily="34" charset="0"/>
                </a:rPr>
                <a:t>or</a:t>
              </a:r>
              <a:r>
                <a:rPr lang="de-DE" sz="2400" dirty="0" smtClean="0">
                  <a:latin typeface="Copperplate Gothic Bold" pitchFamily="34" charset="0"/>
                </a:rPr>
                <a:t>  </a:t>
              </a:r>
              <a:r>
                <a:rPr lang="de-DE" sz="2400" dirty="0" err="1" smtClean="0">
                  <a:latin typeface="Copperplate Gothic Bold" pitchFamily="34" charset="0"/>
                </a:rPr>
                <a:t>incompetent</a:t>
              </a:r>
              <a:r>
                <a:rPr lang="de-DE" sz="2400" dirty="0" smtClean="0">
                  <a:latin typeface="Copperplate Gothic Bold" pitchFamily="34" charset="0"/>
                </a:rPr>
                <a:t>  Perforators</a:t>
              </a:r>
              <a:endParaRPr lang="de-DE" sz="2400" dirty="0">
                <a:latin typeface="Copperplate Gothic Bold" pitchFamily="34" charset="0"/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1331640" y="6444044"/>
              <a:ext cx="7468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Hobbs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JT, </a:t>
              </a:r>
              <a:r>
                <a:rPr lang="de-DE" dirty="0" err="1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Arch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de-DE" dirty="0" err="1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Surg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1974; 109:793-796, </a:t>
              </a:r>
              <a:r>
                <a:rPr lang="de-DE" dirty="0" err="1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cited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de-DE" dirty="0" err="1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by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de-DE" dirty="0" err="1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Parès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Ann </a:t>
              </a:r>
              <a:r>
                <a:rPr lang="de-DE" dirty="0" err="1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Surg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2010</a:t>
              </a:r>
              <a:endParaRPr lang="de-DE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130962" y="2420888"/>
            <a:ext cx="889256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 smtClean="0">
                <a:latin typeface="Copperplate Gothic Bold" pitchFamily="34" charset="0"/>
              </a:rPr>
              <a:t>Hobbs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Classification</a:t>
            </a:r>
            <a:r>
              <a:rPr lang="de-DE" sz="3200" dirty="0" smtClean="0">
                <a:latin typeface="Copperplate Gothic Bold" pitchFamily="34" charset="0"/>
              </a:rPr>
              <a:t> 1: </a:t>
            </a:r>
            <a:r>
              <a:rPr lang="de-DE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Hobbs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JT, </a:t>
            </a:r>
            <a:r>
              <a:rPr lang="de-DE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Arch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Surg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1974</a:t>
            </a:r>
            <a:endParaRPr lang="de-DE" sz="3200" dirty="0" smtClean="0">
              <a:latin typeface="Copperplate Gothic Bold" pitchFamily="34" charset="0"/>
            </a:endParaRPr>
          </a:p>
          <a:p>
            <a:r>
              <a:rPr lang="de-DE" sz="2400" dirty="0" smtClean="0">
                <a:latin typeface="Copperplate Gothic Bold" pitchFamily="34" charset="0"/>
              </a:rPr>
              <a:t>„</a:t>
            </a:r>
            <a:r>
              <a:rPr lang="de-DE" sz="2400" dirty="0" err="1" smtClean="0">
                <a:latin typeface="Copperplate Gothic Bold" pitchFamily="34" charset="0"/>
              </a:rPr>
              <a:t>cure</a:t>
            </a:r>
            <a:r>
              <a:rPr lang="de-DE" sz="2400" dirty="0" smtClean="0">
                <a:latin typeface="Copperplate Gothic Bold" pitchFamily="34" charset="0"/>
              </a:rPr>
              <a:t>“ :</a:t>
            </a:r>
            <a:r>
              <a:rPr lang="de-DE" sz="2400" dirty="0" err="1" smtClean="0">
                <a:latin typeface="Copperplate Gothic Bold" pitchFamily="34" charset="0"/>
              </a:rPr>
              <a:t>no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varices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or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symptoms</a:t>
            </a:r>
            <a:endParaRPr lang="de-DE" sz="2400" dirty="0" smtClean="0">
              <a:latin typeface="Copperplate Gothic Bold" pitchFamily="34" charset="0"/>
            </a:endParaRPr>
          </a:p>
          <a:p>
            <a:r>
              <a:rPr lang="de-DE" sz="2400" dirty="0" smtClean="0">
                <a:latin typeface="Copperplate Gothic Bold" pitchFamily="34" charset="0"/>
              </a:rPr>
              <a:t>„</a:t>
            </a:r>
            <a:r>
              <a:rPr lang="de-DE" sz="2400" dirty="0" err="1" smtClean="0">
                <a:latin typeface="Copperplate Gothic Bold" pitchFamily="34" charset="0"/>
              </a:rPr>
              <a:t>improvement</a:t>
            </a:r>
            <a:r>
              <a:rPr lang="de-DE" sz="2400" dirty="0" smtClean="0">
                <a:latin typeface="Copperplate Gothic Bold" pitchFamily="34" charset="0"/>
              </a:rPr>
              <a:t>“: </a:t>
            </a:r>
            <a:r>
              <a:rPr lang="de-DE" sz="2400" dirty="0" err="1" smtClean="0">
                <a:latin typeface="Copperplate Gothic Bold" pitchFamily="34" charset="0"/>
              </a:rPr>
              <a:t>minor</a:t>
            </a:r>
            <a:r>
              <a:rPr lang="de-DE" sz="2400" dirty="0" smtClean="0">
                <a:latin typeface="Copperplate Gothic Bold" pitchFamily="34" charset="0"/>
              </a:rPr>
              <a:t> residual </a:t>
            </a:r>
            <a:r>
              <a:rPr lang="de-DE" sz="2400" dirty="0" err="1" smtClean="0">
                <a:latin typeface="Copperplate Gothic Bold" pitchFamily="34" charset="0"/>
              </a:rPr>
              <a:t>varices</a:t>
            </a:r>
            <a:r>
              <a:rPr lang="de-DE" sz="2400" dirty="0" smtClean="0">
                <a:latin typeface="Copperplate Gothic Bold" pitchFamily="34" charset="0"/>
              </a:rPr>
              <a:t> ± </a:t>
            </a:r>
            <a:r>
              <a:rPr lang="de-DE" sz="2400" dirty="0" err="1" smtClean="0">
                <a:latin typeface="Copperplate Gothic Bold" pitchFamily="34" charset="0"/>
              </a:rPr>
              <a:t>symptoms</a:t>
            </a:r>
            <a:endParaRPr lang="de-DE" sz="2400" dirty="0" smtClean="0">
              <a:latin typeface="Copperplate Gothic Bold" pitchFamily="34" charset="0"/>
            </a:endParaRPr>
          </a:p>
          <a:p>
            <a:r>
              <a:rPr lang="de-DE" sz="2400" dirty="0" smtClean="0">
                <a:latin typeface="Copperplate Gothic Bold" pitchFamily="34" charset="0"/>
              </a:rPr>
              <a:t>„</a:t>
            </a:r>
            <a:r>
              <a:rPr lang="de-DE" sz="2400" dirty="0" err="1" smtClean="0">
                <a:latin typeface="Copperplate Gothic Bold" pitchFamily="34" charset="0"/>
              </a:rPr>
              <a:t>failure</a:t>
            </a:r>
            <a:r>
              <a:rPr lang="de-DE" sz="2400" dirty="0" smtClean="0">
                <a:latin typeface="Copperplate Gothic Bold" pitchFamily="34" charset="0"/>
              </a:rPr>
              <a:t>“:  </a:t>
            </a:r>
            <a:r>
              <a:rPr lang="de-DE" sz="2400" dirty="0" err="1" smtClean="0">
                <a:latin typeface="Copperplate Gothic Bold" pitchFamily="34" charset="0"/>
              </a:rPr>
              <a:t>no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improvment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or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worsening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of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varices</a:t>
            </a:r>
            <a:endParaRPr lang="de-DE" sz="2400" dirty="0" smtClean="0">
              <a:latin typeface="Copperplate Gothic Bold" pitchFamily="34" charset="0"/>
            </a:endParaRPr>
          </a:p>
          <a:p>
            <a:r>
              <a:rPr lang="de-DE" sz="2400" dirty="0" smtClean="0">
                <a:latin typeface="Copperplate Gothic Bold" pitchFamily="34" charset="0"/>
              </a:rPr>
              <a:t>    </a:t>
            </a:r>
            <a:r>
              <a:rPr lang="de-DE" sz="2400" dirty="0" err="1" smtClean="0">
                <a:latin typeface="Copperplate Gothic Bold" pitchFamily="34" charset="0"/>
              </a:rPr>
              <a:t>or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symptoms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compared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to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preoperative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findings</a:t>
            </a:r>
            <a:endParaRPr lang="de-DE" sz="2400" dirty="0">
              <a:latin typeface="Copperplate Gothic Bold" pitchFamily="34" charset="0"/>
            </a:endParaRPr>
          </a:p>
        </p:txBody>
      </p:sp>
      <p:sp>
        <p:nvSpPr>
          <p:cNvPr id="8" name="Ovale 7"/>
          <p:cNvSpPr/>
          <p:nvPr/>
        </p:nvSpPr>
        <p:spPr>
          <a:xfrm>
            <a:off x="202970" y="2996952"/>
            <a:ext cx="1272686" cy="28803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vale 14"/>
          <p:cNvSpPr/>
          <p:nvPr/>
        </p:nvSpPr>
        <p:spPr>
          <a:xfrm>
            <a:off x="202970" y="3284984"/>
            <a:ext cx="2589418" cy="43204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e 15"/>
          <p:cNvSpPr/>
          <p:nvPr/>
        </p:nvSpPr>
        <p:spPr>
          <a:xfrm>
            <a:off x="202970" y="3717032"/>
            <a:ext cx="1776742" cy="360040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09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8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3" name="Rettangolo 2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0" y="683985"/>
            <a:ext cx="6104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The </a:t>
            </a:r>
            <a:r>
              <a:rPr lang="de-DE" sz="3200" dirty="0" err="1" smtClean="0">
                <a:latin typeface="Copperplate Gothic Bold" pitchFamily="34" charset="0"/>
              </a:rPr>
              <a:t>Incidence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depends</a:t>
            </a:r>
            <a:r>
              <a:rPr lang="de-DE" sz="3200" dirty="0" smtClean="0">
                <a:latin typeface="Copperplate Gothic Bold" pitchFamily="34" charset="0"/>
              </a:rPr>
              <a:t> on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03848" y="1224046"/>
            <a:ext cx="52453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Choosen</a:t>
            </a:r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Parameters:</a:t>
            </a:r>
          </a:p>
        </p:txBody>
      </p:sp>
      <p:sp>
        <p:nvSpPr>
          <p:cNvPr id="7" name="Rettangolo 6"/>
          <p:cNvSpPr/>
          <p:nvPr/>
        </p:nvSpPr>
        <p:spPr>
          <a:xfrm>
            <a:off x="2851009" y="1296054"/>
            <a:ext cx="5753439" cy="105282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CasellaDiTesto 8"/>
          <p:cNvSpPr txBox="1"/>
          <p:nvPr/>
        </p:nvSpPr>
        <p:spPr>
          <a:xfrm>
            <a:off x="2851009" y="1764105"/>
            <a:ext cx="5718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1) Clinical </a:t>
            </a:r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Examination</a:t>
            </a:r>
            <a:endParaRPr lang="de-DE" sz="32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34702" y="5157192"/>
            <a:ext cx="8875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de-DE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Hobbs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JT, Lancet 1978; 27:1149, </a:t>
            </a:r>
          </a:p>
          <a:p>
            <a:r>
              <a:rPr lang="de-DE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                                  </a:t>
            </a:r>
            <a:r>
              <a:rPr lang="de-DE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cited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by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Carandina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Eur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J </a:t>
            </a:r>
            <a:r>
              <a:rPr lang="de-DE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Vasc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Endovasc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Surg</a:t>
            </a:r>
            <a:r>
              <a: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2007      </a:t>
            </a:r>
            <a:endParaRPr lang="de-DE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49031" y="2852936"/>
            <a:ext cx="892481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 smtClean="0">
                <a:latin typeface="Copperplate Gothic Bold" pitchFamily="34" charset="0"/>
              </a:rPr>
              <a:t>Hobbs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Classification</a:t>
            </a:r>
            <a:r>
              <a:rPr lang="de-DE" sz="3200" dirty="0" smtClean="0">
                <a:latin typeface="Copperplate Gothic Bold" pitchFamily="34" charset="0"/>
              </a:rPr>
              <a:t> 3:</a:t>
            </a:r>
          </a:p>
          <a:p>
            <a:r>
              <a:rPr lang="de-DE" sz="2400" dirty="0" smtClean="0">
                <a:latin typeface="Copperplate Gothic Bold" pitchFamily="34" charset="0"/>
              </a:rPr>
              <a:t>Class A: </a:t>
            </a:r>
            <a:r>
              <a:rPr lang="de-DE" sz="2400" dirty="0" err="1" smtClean="0">
                <a:latin typeface="Copperplate Gothic Bold" pitchFamily="34" charset="0"/>
              </a:rPr>
              <a:t>no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visible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and</a:t>
            </a:r>
            <a:r>
              <a:rPr lang="de-DE" sz="2400" dirty="0" smtClean="0">
                <a:latin typeface="Copperplate Gothic Bold" pitchFamily="34" charset="0"/>
              </a:rPr>
              <a:t> palpable </a:t>
            </a:r>
            <a:r>
              <a:rPr lang="de-DE" sz="2400" dirty="0" err="1" smtClean="0">
                <a:latin typeface="Copperplate Gothic Bold" pitchFamily="34" charset="0"/>
              </a:rPr>
              <a:t>varicose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veins</a:t>
            </a:r>
            <a:endParaRPr lang="de-DE" sz="2400" dirty="0" smtClean="0">
              <a:latin typeface="Copperplate Gothic Bold" pitchFamily="34" charset="0"/>
            </a:endParaRPr>
          </a:p>
          <a:p>
            <a:r>
              <a:rPr lang="de-DE" sz="2400" dirty="0" smtClean="0">
                <a:latin typeface="Copperplate Gothic Bold" pitchFamily="34" charset="0"/>
              </a:rPr>
              <a:t>Class B: a </a:t>
            </a:r>
            <a:r>
              <a:rPr lang="de-DE" sz="2400" dirty="0" err="1" smtClean="0">
                <a:latin typeface="Copperplate Gothic Bold" pitchFamily="34" charset="0"/>
              </a:rPr>
              <a:t>few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visible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and</a:t>
            </a:r>
            <a:r>
              <a:rPr lang="de-DE" sz="2400" dirty="0" smtClean="0">
                <a:latin typeface="Copperplate Gothic Bold" pitchFamily="34" charset="0"/>
              </a:rPr>
              <a:t> palpable </a:t>
            </a:r>
            <a:r>
              <a:rPr lang="de-DE" sz="2400" dirty="0" err="1" smtClean="0">
                <a:latin typeface="Copperplate Gothic Bold" pitchFamily="34" charset="0"/>
              </a:rPr>
              <a:t>v.veins</a:t>
            </a:r>
            <a:r>
              <a:rPr lang="de-DE" sz="2400" dirty="0" smtClean="0">
                <a:latin typeface="Copperplate Gothic Bold" pitchFamily="34" charset="0"/>
              </a:rPr>
              <a:t> &lt; 5mm</a:t>
            </a:r>
          </a:p>
          <a:p>
            <a:r>
              <a:rPr lang="de-DE" sz="2400" dirty="0" smtClean="0">
                <a:latin typeface="Copperplate Gothic Bold" pitchFamily="34" charset="0"/>
              </a:rPr>
              <a:t>Class C: </a:t>
            </a:r>
            <a:r>
              <a:rPr lang="de-DE" sz="2400" dirty="0" err="1" smtClean="0">
                <a:latin typeface="Copperplate Gothic Bold" pitchFamily="34" charset="0"/>
              </a:rPr>
              <a:t>remaining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or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newly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formed</a:t>
            </a:r>
            <a:r>
              <a:rPr lang="de-DE" sz="2400" dirty="0" smtClean="0">
                <a:latin typeface="Copperplate Gothic Bold" pitchFamily="34" charset="0"/>
              </a:rPr>
              <a:t> VV &gt; 5 mm</a:t>
            </a:r>
          </a:p>
          <a:p>
            <a:r>
              <a:rPr lang="de-DE" sz="2400" dirty="0" smtClean="0">
                <a:latin typeface="Copperplate Gothic Bold" pitchFamily="34" charset="0"/>
              </a:rPr>
              <a:t>Class D: </a:t>
            </a:r>
            <a:r>
              <a:rPr lang="de-DE" sz="2400" dirty="0" err="1" smtClean="0">
                <a:latin typeface="Copperplate Gothic Bold" pitchFamily="34" charset="0"/>
              </a:rPr>
              <a:t>incompetent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main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trunks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and</a:t>
            </a:r>
            <a:r>
              <a:rPr lang="de-DE" sz="2400" dirty="0" smtClean="0">
                <a:latin typeface="Copperplate Gothic Bold" pitchFamily="34" charset="0"/>
              </a:rPr>
              <a:t> </a:t>
            </a:r>
            <a:r>
              <a:rPr lang="de-DE" sz="2400" dirty="0" err="1" smtClean="0">
                <a:latin typeface="Copperplate Gothic Bold" pitchFamily="34" charset="0"/>
              </a:rPr>
              <a:t>perforator</a:t>
            </a:r>
            <a:endParaRPr lang="de-DE" sz="2400" dirty="0">
              <a:latin typeface="Copperplate Goth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02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30962" y="147990"/>
            <a:ext cx="4273670" cy="392132"/>
            <a:chOff x="130962" y="147990"/>
            <a:chExt cx="4273670" cy="392132"/>
          </a:xfrm>
        </p:grpSpPr>
        <p:sp>
          <p:nvSpPr>
            <p:cNvPr id="3" name="Rettangolo 2"/>
            <p:cNvSpPr/>
            <p:nvPr/>
          </p:nvSpPr>
          <p:spPr>
            <a:xfrm>
              <a:off x="130962" y="170790"/>
              <a:ext cx="4262802" cy="3693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130962" y="147990"/>
              <a:ext cx="427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Recurrent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varicose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veins</a:t>
              </a:r>
              <a:r>
                <a:rPr lang="de-DE" dirty="0" smtClean="0">
                  <a:solidFill>
                    <a:schemeClr val="bg1"/>
                  </a:solidFill>
                </a:rPr>
                <a:t> </a:t>
              </a:r>
              <a:r>
                <a:rPr lang="de-DE" dirty="0" err="1" smtClean="0">
                  <a:solidFill>
                    <a:schemeClr val="bg1"/>
                  </a:solidFill>
                </a:rPr>
                <a:t>from</a:t>
              </a:r>
              <a:r>
                <a:rPr lang="de-DE" dirty="0" smtClean="0">
                  <a:solidFill>
                    <a:schemeClr val="bg1"/>
                  </a:solidFill>
                </a:rPr>
                <a:t> 6%  </a:t>
              </a:r>
              <a:r>
                <a:rPr lang="de-DE" dirty="0" err="1" smtClean="0">
                  <a:solidFill>
                    <a:schemeClr val="bg1"/>
                  </a:solidFill>
                </a:rPr>
                <a:t>to</a:t>
              </a:r>
              <a:r>
                <a:rPr lang="de-DE" dirty="0">
                  <a:solidFill>
                    <a:schemeClr val="bg1"/>
                  </a:solidFill>
                </a:rPr>
                <a:t> </a:t>
              </a:r>
              <a:r>
                <a:rPr lang="de-DE" dirty="0" smtClean="0">
                  <a:solidFill>
                    <a:schemeClr val="bg1"/>
                  </a:solidFill>
                </a:rPr>
                <a:t> 80% ?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0" y="849277"/>
            <a:ext cx="6104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Copperplate Gothic Bold" pitchFamily="34" charset="0"/>
              </a:rPr>
              <a:t>The </a:t>
            </a:r>
            <a:r>
              <a:rPr lang="de-DE" sz="3200" dirty="0" err="1" smtClean="0">
                <a:latin typeface="Copperplate Gothic Bold" pitchFamily="34" charset="0"/>
              </a:rPr>
              <a:t>Incidence</a:t>
            </a:r>
            <a:r>
              <a:rPr lang="de-DE" sz="3200" dirty="0" smtClean="0">
                <a:latin typeface="Copperplate Gothic Bold" pitchFamily="34" charset="0"/>
              </a:rPr>
              <a:t> </a:t>
            </a:r>
            <a:r>
              <a:rPr lang="de-DE" sz="3200" dirty="0" err="1" smtClean="0">
                <a:latin typeface="Copperplate Gothic Bold" pitchFamily="34" charset="0"/>
              </a:rPr>
              <a:t>depends</a:t>
            </a:r>
            <a:r>
              <a:rPr lang="de-DE" sz="3200" dirty="0" smtClean="0">
                <a:latin typeface="Copperplate Gothic Bold" pitchFamily="34" charset="0"/>
              </a:rPr>
              <a:t> on</a:t>
            </a:r>
            <a:endParaRPr lang="de-DE" sz="3200" dirty="0">
              <a:latin typeface="Copperplate Gothic Bold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03848" y="1484784"/>
            <a:ext cx="52453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 smtClean="0">
                <a:solidFill>
                  <a:schemeClr val="bg1"/>
                </a:solidFill>
                <a:latin typeface="Copperplate Gothic Bold" pitchFamily="34" charset="0"/>
              </a:rPr>
              <a:t>Choosen</a:t>
            </a:r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Parameters:</a:t>
            </a:r>
          </a:p>
        </p:txBody>
      </p:sp>
      <p:sp>
        <p:nvSpPr>
          <p:cNvPr id="7" name="Rettangolo 6"/>
          <p:cNvSpPr/>
          <p:nvPr/>
        </p:nvSpPr>
        <p:spPr>
          <a:xfrm>
            <a:off x="2851009" y="1556792"/>
            <a:ext cx="5753439" cy="105282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CasellaDiTesto 8"/>
          <p:cNvSpPr txBox="1"/>
          <p:nvPr/>
        </p:nvSpPr>
        <p:spPr>
          <a:xfrm>
            <a:off x="2851009" y="2024843"/>
            <a:ext cx="2877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Copperplate Gothic Bold" pitchFamily="34" charset="0"/>
              </a:rPr>
              <a:t> 2) Duplex 1</a:t>
            </a:r>
            <a:endParaRPr lang="de-DE" sz="32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grpSp>
        <p:nvGrpSpPr>
          <p:cNvPr id="20" name="Gruppo 19"/>
          <p:cNvGrpSpPr/>
          <p:nvPr/>
        </p:nvGrpSpPr>
        <p:grpSpPr>
          <a:xfrm>
            <a:off x="-36512" y="2996952"/>
            <a:ext cx="9291542" cy="3566721"/>
            <a:chOff x="-36512" y="2996952"/>
            <a:chExt cx="9291542" cy="3566721"/>
          </a:xfrm>
        </p:grpSpPr>
        <p:sp>
          <p:nvSpPr>
            <p:cNvPr id="12" name="CasellaDiTesto 11"/>
            <p:cNvSpPr txBox="1"/>
            <p:nvPr/>
          </p:nvSpPr>
          <p:spPr>
            <a:xfrm>
              <a:off x="35496" y="2996952"/>
              <a:ext cx="810273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 smtClean="0">
                  <a:latin typeface="Copperplate Gothic Bold" pitchFamily="34" charset="0"/>
                </a:rPr>
                <a:t>Edinburgh </a:t>
              </a:r>
              <a:r>
                <a:rPr lang="de-DE" sz="3200" dirty="0" err="1" smtClean="0">
                  <a:latin typeface="Copperplate Gothic Bold" pitchFamily="34" charset="0"/>
                </a:rPr>
                <a:t>Classification</a:t>
              </a:r>
              <a:r>
                <a:rPr lang="de-DE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de-DE" dirty="0" err="1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Blomgren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L  2004</a:t>
              </a:r>
              <a:r>
                <a:rPr lang="de-DE" sz="3200" dirty="0" smtClean="0">
                  <a:solidFill>
                    <a:srgbClr val="0000FF"/>
                  </a:solidFill>
                  <a:latin typeface="Copperplate Gothic Bold" pitchFamily="34" charset="0"/>
                </a:rPr>
                <a:t> </a:t>
              </a:r>
              <a:endParaRPr lang="de-DE" sz="3200" dirty="0">
                <a:solidFill>
                  <a:srgbClr val="0000FF"/>
                </a:solidFill>
                <a:latin typeface="Copperplate Gothic Bold" pitchFamily="34" charset="0"/>
              </a:endParaRPr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18458" y="3492297"/>
              <a:ext cx="8727838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 smtClean="0">
                  <a:latin typeface="Copperplate Gothic Bold" pitchFamily="34" charset="0"/>
                </a:rPr>
                <a:t>Reflux on </a:t>
              </a:r>
              <a:r>
                <a:rPr lang="de-DE" sz="3200" dirty="0" err="1" smtClean="0">
                  <a:latin typeface="Copperplate Gothic Bold" pitchFamily="34" charset="0"/>
                </a:rPr>
                <a:t>duplex</a:t>
              </a:r>
              <a:r>
                <a:rPr lang="de-DE" sz="3200" dirty="0" smtClean="0">
                  <a:latin typeface="Copperplate Gothic Bold" pitchFamily="34" charset="0"/>
                </a:rPr>
                <a:t> </a:t>
              </a:r>
              <a:r>
                <a:rPr lang="de-DE" sz="3200" dirty="0" err="1" smtClean="0">
                  <a:latin typeface="Copperplate Gothic Bold" pitchFamily="34" charset="0"/>
                </a:rPr>
                <a:t>with</a:t>
              </a:r>
              <a:r>
                <a:rPr lang="de-DE" sz="3200" dirty="0" smtClean="0">
                  <a:latin typeface="Copperplate Gothic Bold" pitchFamily="34" charset="0"/>
                </a:rPr>
                <a:t> </a:t>
              </a:r>
              <a:r>
                <a:rPr lang="de-DE" sz="3200" dirty="0" err="1" smtClean="0">
                  <a:latin typeface="Copperplate Gothic Bold" pitchFamily="34" charset="0"/>
                </a:rPr>
                <a:t>escape</a:t>
              </a:r>
              <a:r>
                <a:rPr lang="de-DE" sz="3200" dirty="0" smtClean="0">
                  <a:latin typeface="Copperplate Gothic Bold" pitchFamily="34" charset="0"/>
                </a:rPr>
                <a:t> </a:t>
              </a:r>
              <a:r>
                <a:rPr lang="de-DE" sz="3200" dirty="0" err="1" smtClean="0">
                  <a:latin typeface="Copperplate Gothic Bold" pitchFamily="34" charset="0"/>
                </a:rPr>
                <a:t>point</a:t>
              </a:r>
              <a:r>
                <a:rPr lang="de-DE" sz="3200" dirty="0" smtClean="0">
                  <a:latin typeface="Copperplate Gothic Bold" pitchFamily="34" charset="0"/>
                </a:rPr>
                <a:t> </a:t>
              </a:r>
            </a:p>
            <a:p>
              <a:r>
                <a:rPr lang="de-DE" sz="3200" dirty="0" err="1" smtClean="0">
                  <a:latin typeface="Copperplate Gothic Bold" pitchFamily="34" charset="0"/>
                </a:rPr>
                <a:t>and</a:t>
              </a:r>
              <a:r>
                <a:rPr lang="de-DE" sz="3200" dirty="0" smtClean="0">
                  <a:latin typeface="Copperplate Gothic Bold" pitchFamily="34" charset="0"/>
                </a:rPr>
                <a:t> </a:t>
              </a:r>
              <a:r>
                <a:rPr lang="de-DE" sz="3200" dirty="0" err="1" smtClean="0">
                  <a:latin typeface="Copperplate Gothic Bold" pitchFamily="34" charset="0"/>
                </a:rPr>
                <a:t>change</a:t>
              </a:r>
              <a:r>
                <a:rPr lang="de-DE" sz="3200" dirty="0" smtClean="0">
                  <a:latin typeface="Copperplate Gothic Bold" pitchFamily="34" charset="0"/>
                </a:rPr>
                <a:t> </a:t>
              </a:r>
              <a:r>
                <a:rPr lang="de-DE" sz="3200" dirty="0" err="1" smtClean="0">
                  <a:latin typeface="Copperplate Gothic Bold" pitchFamily="34" charset="0"/>
                </a:rPr>
                <a:t>of</a:t>
              </a:r>
              <a:r>
                <a:rPr lang="de-DE" sz="3200" dirty="0" smtClean="0">
                  <a:latin typeface="Copperplate Gothic Bold" pitchFamily="34" charset="0"/>
                </a:rPr>
                <a:t> </a:t>
              </a:r>
              <a:r>
                <a:rPr lang="de-DE" sz="3200" dirty="0" err="1" smtClean="0">
                  <a:latin typeface="Copperplate Gothic Bold" pitchFamily="34" charset="0"/>
                </a:rPr>
                <a:t>Compartment</a:t>
              </a:r>
              <a:r>
                <a:rPr lang="de-DE" sz="3200" dirty="0" smtClean="0">
                  <a:latin typeface="Copperplate Gothic Bold" pitchFamily="34" charset="0"/>
                </a:rPr>
                <a:t>  </a:t>
              </a:r>
              <a:r>
                <a:rPr lang="de-DE" dirty="0" err="1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Carandina</a:t>
              </a:r>
              <a:r>
                <a:rPr lang="de-DE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2007</a:t>
              </a:r>
              <a:endParaRPr lang="de-DE" sz="3200" dirty="0">
                <a:solidFill>
                  <a:srgbClr val="0000FF"/>
                </a:solidFill>
                <a:latin typeface="Copperplate Gothic Bold" pitchFamily="34" charset="0"/>
              </a:endParaRPr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51998" y="4428401"/>
              <a:ext cx="78538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 err="1" smtClean="0">
                  <a:latin typeface="Copperplate Gothic Bold" pitchFamily="34" charset="0"/>
                </a:rPr>
                <a:t>Fischer`s</a:t>
              </a:r>
              <a:r>
                <a:rPr lang="de-DE" sz="3200" dirty="0" smtClean="0">
                  <a:latin typeface="Copperplate Gothic Bold" pitchFamily="34" charset="0"/>
                </a:rPr>
                <a:t> </a:t>
              </a:r>
              <a:r>
                <a:rPr lang="de-DE" sz="3200" dirty="0" err="1" smtClean="0">
                  <a:latin typeface="Copperplate Gothic Bold" pitchFamily="34" charset="0"/>
                </a:rPr>
                <a:t>Classification</a:t>
              </a:r>
              <a:r>
                <a:rPr lang="de-DE" sz="3200" dirty="0" smtClean="0">
                  <a:latin typeface="Copperplate Gothic Bold" pitchFamily="34" charset="0"/>
                </a:rPr>
                <a:t>   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Fischer R  2000</a:t>
              </a:r>
              <a:endParaRPr lang="de-DE" sz="3200" dirty="0">
                <a:solidFill>
                  <a:srgbClr val="0000FF"/>
                </a:solidFill>
                <a:latin typeface="Copperplate Gothic Bold" pitchFamily="34" charset="0"/>
              </a:endParaRP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51998" y="4932457"/>
              <a:ext cx="9203032" cy="16312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 err="1" smtClean="0">
                  <a:latin typeface="Copperplate Gothic Bold" pitchFamily="34" charset="0"/>
                </a:rPr>
                <a:t>No</a:t>
              </a:r>
              <a:r>
                <a:rPr lang="de-DE" sz="3200" dirty="0" smtClean="0">
                  <a:latin typeface="Copperplate Gothic Bold" pitchFamily="34" charset="0"/>
                </a:rPr>
                <a:t> </a:t>
              </a:r>
              <a:r>
                <a:rPr lang="de-DE" sz="3200" dirty="0" err="1" smtClean="0">
                  <a:latin typeface="Copperplate Gothic Bold" pitchFamily="34" charset="0"/>
                </a:rPr>
                <a:t>precise</a:t>
              </a:r>
              <a:r>
                <a:rPr lang="de-DE" sz="3200" dirty="0" smtClean="0">
                  <a:latin typeface="Copperplate Gothic Bold" pitchFamily="34" charset="0"/>
                </a:rPr>
                <a:t> </a:t>
              </a:r>
              <a:r>
                <a:rPr lang="de-DE" sz="3200" dirty="0" err="1" smtClean="0">
                  <a:latin typeface="Copperplate Gothic Bold" pitchFamily="34" charset="0"/>
                </a:rPr>
                <a:t>indications</a:t>
              </a:r>
              <a:r>
                <a:rPr lang="de-DE" sz="3200" dirty="0" smtClean="0">
                  <a:latin typeface="Copperplate Gothic Bold" pitchFamily="34" charset="0"/>
                </a:rPr>
                <a:t>  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Jones L 1996, </a:t>
              </a:r>
              <a:r>
                <a:rPr lang="de-DE" dirty="0" err="1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Bountouroglou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D 06,</a:t>
              </a:r>
            </a:p>
            <a:p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                                                                                    </a:t>
              </a:r>
              <a:r>
                <a:rPr lang="de-DE" dirty="0" err="1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Faubel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2010,</a:t>
              </a:r>
            </a:p>
            <a:p>
              <a:endParaRPr lang="de-D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  <a:p>
              <a:endParaRPr lang="de-DE" sz="3200" dirty="0">
                <a:solidFill>
                  <a:srgbClr val="0000FF"/>
                </a:solidFill>
                <a:latin typeface="Copperplate Gothic Bold" pitchFamily="34" charset="0"/>
              </a:endParaRP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-36512" y="5724545"/>
              <a:ext cx="928478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 err="1" smtClean="0">
                  <a:latin typeface="Copperplate Gothic Bold" pitchFamily="34" charset="0"/>
                </a:rPr>
                <a:t>Obliterated</a:t>
              </a:r>
              <a:r>
                <a:rPr lang="de-DE" sz="3200" dirty="0" smtClean="0">
                  <a:latin typeface="Copperplate Gothic Bold" pitchFamily="34" charset="0"/>
                </a:rPr>
                <a:t>, </a:t>
              </a:r>
              <a:r>
                <a:rPr lang="de-DE" sz="3200" dirty="0" err="1">
                  <a:latin typeface="Copperplate Gothic Bold" pitchFamily="34" charset="0"/>
                </a:rPr>
                <a:t>C</a:t>
              </a:r>
              <a:r>
                <a:rPr lang="de-DE" sz="3200" dirty="0" err="1" smtClean="0">
                  <a:latin typeface="Copperplate Gothic Bold" pitchFamily="34" charset="0"/>
                </a:rPr>
                <a:t>ompetent</a:t>
              </a:r>
              <a:r>
                <a:rPr lang="de-DE" sz="3200" dirty="0" smtClean="0">
                  <a:latin typeface="Copperplate Gothic Bold" pitchFamily="34" charset="0"/>
                </a:rPr>
                <a:t> </a:t>
              </a:r>
              <a:r>
                <a:rPr lang="de-DE" sz="3200" dirty="0" err="1" smtClean="0">
                  <a:latin typeface="Copperplate Gothic Bold" pitchFamily="34" charset="0"/>
                </a:rPr>
                <a:t>or</a:t>
              </a:r>
              <a:r>
                <a:rPr lang="de-DE" sz="3200" dirty="0" smtClean="0">
                  <a:latin typeface="Copperplate Gothic Bold" pitchFamily="34" charset="0"/>
                </a:rPr>
                <a:t> Reflux </a:t>
              </a:r>
              <a:r>
                <a:rPr lang="de-DE" dirty="0" err="1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Kalodiki</a:t>
              </a:r>
              <a:r>
                <a:rPr lang="de-DE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E</a:t>
              </a:r>
              <a:endParaRPr lang="de-DE" sz="3200" dirty="0">
                <a:solidFill>
                  <a:srgbClr val="0000FF"/>
                </a:solidFill>
                <a:latin typeface="Copperplate Gothic Bold" pitchFamily="34" charset="0"/>
              </a:endParaRPr>
            </a:p>
          </p:txBody>
        </p:sp>
      </p:grpSp>
      <p:grpSp>
        <p:nvGrpSpPr>
          <p:cNvPr id="19" name="Gruppo 18"/>
          <p:cNvGrpSpPr/>
          <p:nvPr/>
        </p:nvGrpSpPr>
        <p:grpSpPr>
          <a:xfrm rot="19823095">
            <a:off x="1136257" y="4107850"/>
            <a:ext cx="7262822" cy="923330"/>
            <a:chOff x="966356" y="3771367"/>
            <a:chExt cx="7262822" cy="923330"/>
          </a:xfrm>
        </p:grpSpPr>
        <p:sp>
          <p:nvSpPr>
            <p:cNvPr id="18" name="Telaio 17"/>
            <p:cNvSpPr/>
            <p:nvPr/>
          </p:nvSpPr>
          <p:spPr>
            <a:xfrm>
              <a:off x="966356" y="3771367"/>
              <a:ext cx="7262822" cy="92333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966356" y="3771367"/>
              <a:ext cx="726282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it-IT" sz="5400" b="1" dirty="0" smtClean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The </a:t>
              </a:r>
              <a:r>
                <a:rPr lang="it-IT" sz="5400" b="1" dirty="0" err="1" smtClean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most</a:t>
              </a:r>
              <a:r>
                <a:rPr lang="it-IT" sz="5400" b="1" dirty="0" smtClean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</a:t>
              </a:r>
              <a:r>
                <a:rPr lang="it-IT" sz="5400" b="1" dirty="0" err="1" smtClean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referring</a:t>
              </a:r>
              <a:r>
                <a:rPr lang="it-IT" sz="5400" b="1" dirty="0" smtClean="0">
                  <a:ln w="11430"/>
                  <a:solidFill>
                    <a:schemeClr val="bg1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to SFJ</a:t>
              </a:r>
              <a:endParaRPr lang="it-IT" sz="5400" b="1" cap="none" spc="0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855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NDDATAS" val="0"/>
  <p:tag name="SENDMETHODE" val="1"/>
  <p:tag name="SENDTO" val="votes@e-powervote.com"/>
  <p:tag name="PROGRAMID" val="0"/>
  <p:tag name="GROUPID" val="0"/>
  <p:tag name="USEQIDPERSO" val="0"/>
  <p:tag name="NBREPONSES" val="0"/>
  <p:tag name="NBQUESTIONS" val="0"/>
  <p:tag name="SENDID" val="AT#18787878AD5D8D6"/>
  <p:tag name="SENDPASS" val="AT#1CECECECECEABB0D3BC"/>
  <p:tag name="PXID" val="3"/>
  <p:tag name="PVXVOTES" val="4.9.99u2"/>
  <p:tag name="SLIDEID" val="256"/>
  <p:tag name="NBSLIDES" val="1"/>
  <p:tag name="FILEPATH" val="C:\Users\Public\Documents\VORTRÄGE ab 2011\Fleb des Alpes 2013"/>
  <p:tag name="BOXDEFS" val="nb=4;b1=00001;n1=1¤¤¤¤¤;c1=0;w1=1;b2=00002;n2=2¤¤¤¤¤;c2=0;w2=1;b3=00003;n3=3¤¤¤¤¤;c3=0;w3=1;b4=00004;n4=4¤¤¤¤¤;c4=0;w4=1;"/>
  <p:tag name="BOXFILE" val="c:\powervote\Sessions\box.ini"/>
  <p:tag name="BOXCOLSHEADS" val="SyncPart=1¤SyncOrder=1¤T1=#¤W1=480,189¤Cb1=¤Ct1=¤T2=*¤W2=750,0473¤Cb2=¤Ct2=¤T3=Team¤W3=1440¤Cb3=¤Ct3=¤T4=Name¤W4=1440¤Cb4=¤Ct4=¤T5=First name¤W5=1440¤Cb5=¤Ct5=¤T6=Service¤W6=1440¤Cb6=¤Ct6=¤T7=e-mail¤W7=1440¤Cb7=¤Ct7=¤T8=Comments¤W8=1440¤Cb8=¤Ct8=¤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XID" val="3"/>
  <p:tag name="SID" val="256"/>
  <p:tag name="NAME" val="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1283</Words>
  <Application>Microsoft Office PowerPoint</Application>
  <PresentationFormat>Presentazione su schermo (4:3)</PresentationFormat>
  <Paragraphs>336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Heinrich Ebner</dc:creator>
  <cp:lastModifiedBy>Heinrich Ebner</cp:lastModifiedBy>
  <cp:revision>132</cp:revision>
  <dcterms:created xsi:type="dcterms:W3CDTF">2013-01-02T09:37:42Z</dcterms:created>
  <dcterms:modified xsi:type="dcterms:W3CDTF">2013-01-31T18:41:31Z</dcterms:modified>
</cp:coreProperties>
</file>