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2" r:id="rId3"/>
    <p:sldId id="280" r:id="rId4"/>
    <p:sldId id="286" r:id="rId5"/>
    <p:sldId id="297" r:id="rId6"/>
    <p:sldId id="284" r:id="rId7"/>
    <p:sldId id="292" r:id="rId8"/>
    <p:sldId id="288" r:id="rId9"/>
    <p:sldId id="289" r:id="rId10"/>
    <p:sldId id="295" r:id="rId11"/>
    <p:sldId id="290" r:id="rId12"/>
    <p:sldId id="291" r:id="rId13"/>
    <p:sldId id="293" r:id="rId14"/>
    <p:sldId id="294" r:id="rId15"/>
    <p:sldId id="296" r:id="rId16"/>
    <p:sldId id="279" r:id="rId17"/>
    <p:sldId id="298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FF5050"/>
    <a:srgbClr val="FFFF66"/>
    <a:srgbClr val="66FFFF"/>
    <a:srgbClr val="0033CC"/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04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71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77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7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83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0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7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08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40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lumMod val="74000"/>
                <a:lumOff val="26000"/>
              </a:srgbClr>
            </a:gs>
            <a:gs pos="27000">
              <a:srgbClr val="FF7A00"/>
            </a:gs>
            <a:gs pos="70000">
              <a:srgbClr val="FF0300"/>
            </a:gs>
            <a:gs pos="85000">
              <a:srgbClr val="A60604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C2C9-A50A-4731-ADA7-64708DB593A3}" type="datetimeFigureOut">
              <a:rPr lang="de-DE" smtClean="0"/>
              <a:t>08.02.2013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0624-07A0-401E-97D3-7A5E4A21D905}" type="slidenum">
              <a:rPr lang="de-DE" smtClean="0"/>
              <a:t>‹N›</a:t>
            </a:fld>
            <a:endParaRPr lang="de-DE"/>
          </a:p>
        </p:txBody>
      </p:sp>
      <p:sp>
        <p:nvSpPr>
          <p:cNvPr id="7" name="GabGood"/>
          <p:cNvSpPr/>
          <p:nvPr userDrawn="1"/>
        </p:nvSpPr>
        <p:spPr>
          <a:xfrm>
            <a:off x="-9144000" y="457200"/>
            <a:ext cx="914400" cy="457200"/>
          </a:xfrm>
          <a:prstGeom prst="cube">
            <a:avLst/>
          </a:prstGeom>
          <a:solidFill>
            <a:srgbClr val="00E8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abBad"/>
          <p:cNvSpPr/>
          <p:nvPr userDrawn="1"/>
        </p:nvSpPr>
        <p:spPr>
          <a:xfrm>
            <a:off x="-9144000" y="1371600"/>
            <a:ext cx="914400" cy="457200"/>
          </a:xfrm>
          <a:prstGeom prst="cube">
            <a:avLst/>
          </a:prstGeom>
          <a:solidFill>
            <a:srgbClr val="135EF3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abNul"/>
          <p:cNvSpPr/>
          <p:nvPr userDrawn="1"/>
        </p:nvSpPr>
        <p:spPr>
          <a:xfrm>
            <a:off x="-9144000" y="2286000"/>
            <a:ext cx="914400" cy="457200"/>
          </a:xfrm>
          <a:prstGeom prst="cube">
            <a:avLst/>
          </a:prstGeom>
          <a:solidFill>
            <a:srgbClr val="FF804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256" y="2276872"/>
            <a:ext cx="910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VARICI RECIDIVE SOLO ALLA CROSSE?</a:t>
            </a:r>
            <a:endParaRPr lang="de-DE" sz="32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712" y="920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Copperplate Gothic Bold" pitchFamily="34" charset="0"/>
              </a:rPr>
              <a:t>Rezidive nur an der </a:t>
            </a:r>
            <a:r>
              <a:rPr lang="de-DE" sz="4000" dirty="0" err="1" smtClean="0">
                <a:solidFill>
                  <a:schemeClr val="bg1"/>
                </a:solidFill>
                <a:latin typeface="Copperplate Gothic Bold" pitchFamily="34" charset="0"/>
              </a:rPr>
              <a:t>Crosse</a:t>
            </a:r>
            <a:r>
              <a:rPr lang="de-DE" sz="4000" dirty="0" smtClean="0">
                <a:solidFill>
                  <a:schemeClr val="bg1"/>
                </a:solidFill>
                <a:latin typeface="Copperplate Gothic Bold" pitchFamily="34" charset="0"/>
              </a:rPr>
              <a:t> ?</a:t>
            </a:r>
            <a:endParaRPr lang="de-DE" sz="40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0044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Copperplate Gothic Bold" pitchFamily="34" charset="0"/>
              </a:rPr>
              <a:t>JA Ebner</a:t>
            </a:r>
            <a:r>
              <a:rPr lang="de-DE" sz="3200" dirty="0" smtClean="0">
                <a:solidFill>
                  <a:srgbClr val="33CC33"/>
                </a:solidFill>
                <a:latin typeface="Copperplate Gothic Bold" pitchFamily="34" charset="0"/>
              </a:rPr>
              <a:t>**, </a:t>
            </a:r>
            <a:r>
              <a:rPr lang="de-DE" sz="3200" dirty="0">
                <a:latin typeface="Copperplate Gothic Bold" pitchFamily="34" charset="0"/>
              </a:rPr>
              <a:t>H Ebner </a:t>
            </a:r>
            <a:r>
              <a:rPr lang="de-DE" sz="3200" dirty="0" smtClean="0">
                <a:solidFill>
                  <a:srgbClr val="66FFFF"/>
                </a:solidFill>
                <a:latin typeface="Copperplate Gothic Bold" pitchFamily="34" charset="0"/>
              </a:rPr>
              <a:t>*</a:t>
            </a:r>
            <a:r>
              <a:rPr lang="de-DE" sz="3200" dirty="0" smtClean="0">
                <a:latin typeface="Copperplate Gothic Bold" pitchFamily="34" charset="0"/>
              </a:rPr>
              <a:t>, </a:t>
            </a:r>
            <a:endParaRPr lang="de-DE" sz="3200" dirty="0">
              <a:solidFill>
                <a:srgbClr val="33CC33"/>
              </a:solidFill>
              <a:latin typeface="Copperplate Gothic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512" y="578726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66FFFF"/>
                </a:solidFill>
                <a:latin typeface="Copperplate Gothic Bold" pitchFamily="34" charset="0"/>
              </a:rPr>
              <a:t>* SVGTCHIR,</a:t>
            </a:r>
            <a:r>
              <a:rPr lang="de-DE" sz="2400" dirty="0" smtClean="0">
                <a:latin typeface="Copperplate Gothic Bold" pitchFamily="34" charset="0"/>
              </a:rPr>
              <a:t> </a:t>
            </a:r>
            <a:r>
              <a:rPr lang="de-DE" sz="2400" dirty="0" smtClean="0">
                <a:solidFill>
                  <a:srgbClr val="33CC33"/>
                </a:solidFill>
                <a:latin typeface="Copperplate Gothic Bold" pitchFamily="34" charset="0"/>
              </a:rPr>
              <a:t>** CHIRURGIA VASCOLARE E TORACICA</a:t>
            </a:r>
          </a:p>
          <a:p>
            <a:pPr algn="ctr"/>
            <a:r>
              <a:rPr lang="de-DE" sz="2400" dirty="0" smtClean="0">
                <a:solidFill>
                  <a:srgbClr val="33CC33"/>
                </a:solidFill>
                <a:latin typeface="Copperplate Gothic Bold" pitchFamily="34" charset="0"/>
              </a:rPr>
              <a:t>                                 </a:t>
            </a:r>
            <a:r>
              <a:rPr lang="de-DE" sz="2400" dirty="0" err="1" smtClean="0">
                <a:solidFill>
                  <a:srgbClr val="33CC33"/>
                </a:solidFill>
                <a:latin typeface="Copperplate Gothic Bold" pitchFamily="34" charset="0"/>
              </a:rPr>
              <a:t>Ospedale</a:t>
            </a:r>
            <a:r>
              <a:rPr lang="de-DE" sz="2400" dirty="0" smtClean="0">
                <a:solidFill>
                  <a:srgbClr val="33CC33"/>
                </a:solidFill>
                <a:latin typeface="Copperplate Gothic Bold" pitchFamily="34" charset="0"/>
              </a:rPr>
              <a:t> </a:t>
            </a:r>
            <a:r>
              <a:rPr lang="de-DE" sz="2400" dirty="0" err="1" smtClean="0">
                <a:solidFill>
                  <a:srgbClr val="33CC33"/>
                </a:solidFill>
                <a:latin typeface="Copperplate Gothic Bold" pitchFamily="34" charset="0"/>
              </a:rPr>
              <a:t>Centrale</a:t>
            </a:r>
            <a:r>
              <a:rPr lang="de-DE" sz="2400" dirty="0" smtClean="0">
                <a:solidFill>
                  <a:srgbClr val="33CC33"/>
                </a:solidFill>
                <a:latin typeface="Copperplate Gothic Bold" pitchFamily="34" charset="0"/>
              </a:rPr>
              <a:t> </a:t>
            </a:r>
            <a:r>
              <a:rPr lang="de-DE" sz="2400" dirty="0" err="1" smtClean="0">
                <a:solidFill>
                  <a:srgbClr val="33CC33"/>
                </a:solidFill>
                <a:latin typeface="Copperplate Gothic Bold" pitchFamily="34" charset="0"/>
              </a:rPr>
              <a:t>Bolzano</a:t>
            </a:r>
            <a:endParaRPr lang="de-DE" sz="2400" dirty="0">
              <a:solidFill>
                <a:srgbClr val="33CC33"/>
              </a:solidFill>
              <a:latin typeface="Copperplate Gothic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3082" y="3501008"/>
            <a:ext cx="910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Recurrent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  VV </a:t>
            </a:r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only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 in </a:t>
            </a:r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the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groin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?</a:t>
            </a:r>
            <a:endParaRPr lang="de-DE" sz="36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1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latin typeface="Copperplate Gothic Bold" pitchFamily="34" charset="0"/>
              </a:rPr>
              <a:t>Assessment </a:t>
            </a:r>
            <a:r>
              <a:rPr lang="de-DE" sz="4800" dirty="0" err="1" smtClean="0">
                <a:latin typeface="Copperplate Gothic Bold" pitchFamily="34" charset="0"/>
              </a:rPr>
              <a:t>Recurrence</a:t>
            </a:r>
            <a:endParaRPr lang="de-DE" sz="4800" dirty="0">
              <a:latin typeface="Copperplate Gothic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22768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Copperplate Gothic Bold" pitchFamily="34" charset="0"/>
              </a:rPr>
              <a:t>Clinical: </a:t>
            </a:r>
            <a:r>
              <a:rPr lang="de-DE" sz="3600" dirty="0" err="1" smtClean="0">
                <a:latin typeface="Copperplate Gothic Bold" pitchFamily="34" charset="0"/>
              </a:rPr>
              <a:t>visible</a:t>
            </a:r>
            <a:r>
              <a:rPr lang="de-DE" sz="3600" dirty="0" smtClean="0">
                <a:latin typeface="Copperplate Gothic Bold" pitchFamily="34" charset="0"/>
              </a:rPr>
              <a:t> </a:t>
            </a:r>
            <a:r>
              <a:rPr lang="de-DE" sz="3600" dirty="0" err="1" smtClean="0">
                <a:latin typeface="Copperplate Gothic Bold" pitchFamily="34" charset="0"/>
              </a:rPr>
              <a:t>or</a:t>
            </a:r>
            <a:r>
              <a:rPr lang="de-DE" sz="3600" dirty="0" smtClean="0">
                <a:latin typeface="Copperplate Gothic Bold" pitchFamily="34" charset="0"/>
              </a:rPr>
              <a:t> palpable VV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496" y="335699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opperplate Gothic Bold" pitchFamily="34" charset="0"/>
              </a:rPr>
              <a:t> Duplex:      VV &gt; 3mm</a:t>
            </a:r>
          </a:p>
          <a:p>
            <a:pPr algn="ctr"/>
            <a:r>
              <a:rPr lang="de-DE" sz="3600" dirty="0" smtClean="0">
                <a:latin typeface="Copperplate Gothic Bold" pitchFamily="34" charset="0"/>
              </a:rPr>
              <a:t>               SFJ Reflux &gt; 0,5 sec</a:t>
            </a:r>
          </a:p>
          <a:p>
            <a:pPr algn="ctr"/>
            <a:r>
              <a:rPr lang="de-DE" sz="3600" dirty="0" smtClean="0">
                <a:latin typeface="Copperplate Gothic Bold" pitchFamily="34" charset="0"/>
              </a:rPr>
              <a:t>                     Fischer type B</a:t>
            </a:r>
            <a:r>
              <a:rPr lang="de-DE" dirty="0" smtClean="0">
                <a:latin typeface="Copperplate Gothic Bold" pitchFamily="34" charset="0"/>
              </a:rPr>
              <a:t>1,2</a:t>
            </a:r>
            <a:r>
              <a:rPr lang="de-DE" sz="3600" dirty="0" smtClean="0">
                <a:latin typeface="Copperplate Gothic Bold" pitchFamily="34" charset="0"/>
              </a:rPr>
              <a:t> </a:t>
            </a:r>
            <a:r>
              <a:rPr lang="de-DE" sz="3600" dirty="0" err="1" smtClean="0">
                <a:latin typeface="Copperplate Gothic Bold" pitchFamily="34" charset="0"/>
              </a:rPr>
              <a:t>and</a:t>
            </a:r>
            <a:r>
              <a:rPr lang="de-DE" sz="3600" dirty="0" smtClean="0">
                <a:latin typeface="Copperplate Gothic Bold" pitchFamily="34" charset="0"/>
              </a:rPr>
              <a:t> C</a:t>
            </a:r>
          </a:p>
          <a:p>
            <a:pPr algn="ctr"/>
            <a:r>
              <a:rPr lang="de-DE" sz="3600" dirty="0" smtClean="0">
                <a:latin typeface="Copperplate Gothic Bold" pitchFamily="34" charset="0"/>
              </a:rPr>
              <a:t>                   </a:t>
            </a:r>
            <a:r>
              <a:rPr lang="de-DE" sz="3600" dirty="0" err="1" smtClean="0">
                <a:latin typeface="Copperplate Gothic Bold" pitchFamily="34" charset="0"/>
              </a:rPr>
              <a:t>Dilated</a:t>
            </a:r>
            <a:r>
              <a:rPr lang="de-DE" sz="3600" dirty="0" smtClean="0">
                <a:latin typeface="Copperplate Gothic Bold" pitchFamily="34" charset="0"/>
              </a:rPr>
              <a:t> </a:t>
            </a:r>
            <a:r>
              <a:rPr lang="de-DE" sz="3600" dirty="0" err="1" smtClean="0">
                <a:latin typeface="Copperplate Gothic Bold" pitchFamily="34" charset="0"/>
              </a:rPr>
              <a:t>perforators</a:t>
            </a:r>
            <a:endParaRPr lang="de-DE" sz="3600" dirty="0" smtClean="0">
              <a:latin typeface="Copperplate Gothic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7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latin typeface="Copperplate Gothic Bold" pitchFamily="34" charset="0"/>
              </a:rPr>
              <a:t>RESULTS</a:t>
            </a:r>
          </a:p>
          <a:p>
            <a:pPr algn="ctr"/>
            <a:r>
              <a:rPr lang="de-DE" sz="4800" dirty="0" err="1" smtClean="0">
                <a:latin typeface="Copperplate Gothic Bold" pitchFamily="34" charset="0"/>
              </a:rPr>
              <a:t>Recurrent</a:t>
            </a:r>
            <a:r>
              <a:rPr lang="de-DE" sz="4800" dirty="0" smtClean="0">
                <a:latin typeface="Copperplate Gothic Bold" pitchFamily="34" charset="0"/>
              </a:rPr>
              <a:t> VV</a:t>
            </a:r>
            <a:endParaRPr lang="de-DE" sz="4800" dirty="0">
              <a:latin typeface="Copperplate Gothic Bold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4" name="Rettangolo 3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3387" y="2492896"/>
            <a:ext cx="9144000" cy="1693094"/>
            <a:chOff x="13387" y="2492896"/>
            <a:chExt cx="9144000" cy="1693094"/>
          </a:xfrm>
        </p:grpSpPr>
        <p:sp>
          <p:nvSpPr>
            <p:cNvPr id="6" name="CasellaDiTesto 5"/>
            <p:cNvSpPr txBox="1"/>
            <p:nvPr/>
          </p:nvSpPr>
          <p:spPr>
            <a:xfrm>
              <a:off x="13387" y="2493731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 err="1" smtClean="0">
                  <a:latin typeface="Copperplate Gothic Bold" pitchFamily="34" charset="0"/>
                </a:rPr>
                <a:t>Subjective</a:t>
              </a:r>
              <a:r>
                <a:rPr lang="de-DE" sz="4000" dirty="0" smtClean="0">
                  <a:latin typeface="Copperplate Gothic Bold" pitchFamily="34" charset="0"/>
                </a:rPr>
                <a:t> </a:t>
              </a:r>
              <a:r>
                <a:rPr lang="de-DE" sz="4000" dirty="0" err="1" smtClean="0">
                  <a:latin typeface="Copperplate Gothic Bold" pitchFamily="34" charset="0"/>
                </a:rPr>
                <a:t>estimation</a:t>
              </a:r>
              <a:endParaRPr lang="de-DE" sz="4000" dirty="0" smtClean="0">
                <a:latin typeface="Copperplate Gothic Bold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3387" y="2492896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 err="1" smtClean="0">
                  <a:latin typeface="Copperplate Gothic Bold" pitchFamily="34" charset="0"/>
                </a:rPr>
                <a:t>Subjective</a:t>
              </a:r>
              <a:r>
                <a:rPr lang="de-DE" sz="4000" dirty="0" smtClean="0">
                  <a:latin typeface="Copperplate Gothic Bold" pitchFamily="34" charset="0"/>
                </a:rPr>
                <a:t> </a:t>
              </a:r>
              <a:r>
                <a:rPr lang="de-DE" sz="4000" dirty="0" err="1" smtClean="0">
                  <a:latin typeface="Copperplate Gothic Bold" pitchFamily="34" charset="0"/>
                </a:rPr>
                <a:t>estimation</a:t>
              </a:r>
              <a:endParaRPr lang="de-DE" sz="4000" dirty="0" smtClean="0">
                <a:latin typeface="Copperplate Gothic Bold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23528" y="3201617"/>
              <a:ext cx="40324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 smtClean="0">
                  <a:latin typeface="Copperplate Gothic Bold" pitchFamily="34" charset="0"/>
                </a:rPr>
                <a:t>Same Site </a:t>
              </a:r>
              <a:r>
                <a:rPr lang="de-DE" sz="2800" dirty="0" err="1" smtClean="0">
                  <a:latin typeface="Copperplate Gothic Bold" pitchFamily="34" charset="0"/>
                </a:rPr>
                <a:t>of</a:t>
              </a:r>
              <a:r>
                <a:rPr lang="de-DE" sz="2800" dirty="0" smtClean="0">
                  <a:latin typeface="Copperplate Gothic Bold" pitchFamily="34" charset="0"/>
                </a:rPr>
                <a:t> Op. </a:t>
              </a:r>
            </a:p>
            <a:p>
              <a:pPr algn="ctr"/>
              <a:r>
                <a:rPr lang="de-DE" sz="2800" dirty="0" smtClean="0">
                  <a:latin typeface="Copperplate Gothic Bold" pitchFamily="34" charset="0"/>
                </a:rPr>
                <a:t>24,5%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572000" y="3231883"/>
              <a:ext cx="40324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 smtClean="0">
                  <a:latin typeface="Copperplate Gothic Bold" pitchFamily="34" charset="0"/>
                </a:rPr>
                <a:t>Different Site</a:t>
              </a:r>
            </a:p>
            <a:p>
              <a:pPr algn="ctr"/>
              <a:r>
                <a:rPr lang="de-DE" sz="2800" dirty="0" smtClean="0">
                  <a:latin typeface="Copperplate Gothic Bold" pitchFamily="34" charset="0"/>
                </a:rPr>
                <a:t>15,3%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059832" y="3801781"/>
            <a:ext cx="2952328" cy="707886"/>
            <a:chOff x="3059832" y="3801781"/>
            <a:chExt cx="2952328" cy="707886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3461251" y="3801781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 smtClean="0">
                  <a:latin typeface="Copperplate Gothic Bold" pitchFamily="34" charset="0"/>
                </a:rPr>
                <a:t>39,8%</a:t>
              </a:r>
            </a:p>
          </p:txBody>
        </p:sp>
        <p:cxnSp>
          <p:nvCxnSpPr>
            <p:cNvPr id="18" name="Connettore 2 17"/>
            <p:cNvCxnSpPr/>
            <p:nvPr/>
          </p:nvCxnSpPr>
          <p:spPr>
            <a:xfrm>
              <a:off x="3059832" y="3933056"/>
              <a:ext cx="576064" cy="222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H="1">
              <a:off x="5508104" y="3933056"/>
              <a:ext cx="504056" cy="222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/>
          <p:cNvGrpSpPr/>
          <p:nvPr/>
        </p:nvGrpSpPr>
        <p:grpSpPr>
          <a:xfrm>
            <a:off x="18661" y="4941168"/>
            <a:ext cx="9144000" cy="1499974"/>
            <a:chOff x="18661" y="4941168"/>
            <a:chExt cx="9144000" cy="1499974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8661" y="494116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 err="1" smtClean="0">
                  <a:latin typeface="Copperplate Gothic Bold" pitchFamily="34" charset="0"/>
                </a:rPr>
                <a:t>Clinically</a:t>
              </a:r>
              <a:r>
                <a:rPr lang="de-DE" sz="4000" dirty="0" smtClean="0">
                  <a:latin typeface="Copperplate Gothic Bold" pitchFamily="34" charset="0"/>
                </a:rPr>
                <a:t> </a:t>
              </a:r>
              <a:r>
                <a:rPr lang="de-DE" sz="4000" dirty="0" err="1" smtClean="0">
                  <a:latin typeface="Copperplate Gothic Bold" pitchFamily="34" charset="0"/>
                </a:rPr>
                <a:t>visible</a:t>
              </a:r>
              <a:r>
                <a:rPr lang="de-DE" sz="4000" dirty="0" smtClean="0">
                  <a:latin typeface="Copperplate Gothic Bold" pitchFamily="34" charset="0"/>
                </a:rPr>
                <a:t> VV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599892" y="573325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 smtClean="0">
                  <a:latin typeface="Copperplate Gothic Bold" pitchFamily="34" charset="0"/>
                </a:rPr>
                <a:t>45,2%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50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latin typeface="Copperplate Gothic Bold" pitchFamily="34" charset="0"/>
              </a:rPr>
              <a:t>RESULTS</a:t>
            </a:r>
          </a:p>
          <a:p>
            <a:pPr algn="ctr"/>
            <a:r>
              <a:rPr lang="de-DE" sz="4800" dirty="0" err="1" smtClean="0">
                <a:latin typeface="Copperplate Gothic Bold" pitchFamily="34" charset="0"/>
              </a:rPr>
              <a:t>Recurrent</a:t>
            </a:r>
            <a:r>
              <a:rPr lang="de-DE" sz="4800" dirty="0" smtClean="0">
                <a:latin typeface="Copperplate Gothic Bold" pitchFamily="34" charset="0"/>
              </a:rPr>
              <a:t> VV</a:t>
            </a:r>
            <a:endParaRPr lang="de-DE" sz="4800" dirty="0">
              <a:latin typeface="Copperplate Gothic Bold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4" name="Rettangolo 3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21805" y="26365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Duplex </a:t>
            </a:r>
            <a:r>
              <a:rPr lang="de-DE" sz="4000" dirty="0" err="1" smtClean="0">
                <a:latin typeface="Copperplate Gothic Bold" pitchFamily="34" charset="0"/>
              </a:rPr>
              <a:t>and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4000" dirty="0" err="1" smtClean="0">
                <a:latin typeface="Copperplate Gothic Bold" pitchFamily="34" charset="0"/>
              </a:rPr>
              <a:t>clinical</a:t>
            </a:r>
            <a:r>
              <a:rPr lang="de-DE" sz="4000" dirty="0" smtClean="0">
                <a:latin typeface="Copperplate Gothic Bold" pitchFamily="34" charset="0"/>
              </a:rPr>
              <a:t> Ex.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67501"/>
              </p:ext>
            </p:extLst>
          </p:nvPr>
        </p:nvGraphicFramePr>
        <p:xfrm>
          <a:off x="1043608" y="3645023"/>
          <a:ext cx="6984776" cy="2592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116945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Clinical/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/Duplex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Clinical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Duplex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Only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Duplex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74279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No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 RVV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134 (33,5%)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134 (33,5%)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7427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RVV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182 (45,5%)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84 (21%)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266 (66,5%)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7427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318 (79,5%)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84 (21%)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400 (100%)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1043608" y="3645024"/>
            <a:ext cx="6984776" cy="2592288"/>
          </a:xfrm>
          <a:prstGeom prst="rect">
            <a:avLst/>
          </a:prstGeom>
          <a:noFill/>
          <a:ln w="38100"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7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2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opperplate Gothic Bold" pitchFamily="34" charset="0"/>
              </a:rPr>
              <a:t>RESULTS</a:t>
            </a:r>
          </a:p>
          <a:p>
            <a:pPr algn="ctr"/>
            <a:r>
              <a:rPr lang="de-DE" sz="2800" dirty="0" err="1" smtClean="0">
                <a:latin typeface="Copperplate Gothic Bold" pitchFamily="34" charset="0"/>
              </a:rPr>
              <a:t>Recurrent</a:t>
            </a:r>
            <a:r>
              <a:rPr lang="de-DE" sz="2800" dirty="0" smtClean="0">
                <a:latin typeface="Copperplate Gothic Bold" pitchFamily="34" charset="0"/>
              </a:rPr>
              <a:t> VV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829" y="1003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Duplex//</a:t>
            </a:r>
            <a:r>
              <a:rPr lang="de-DE" sz="4000" dirty="0" err="1" smtClean="0">
                <a:latin typeface="Copperplate Gothic Bold" pitchFamily="34" charset="0"/>
              </a:rPr>
              <a:t>and</a:t>
            </a:r>
            <a:r>
              <a:rPr lang="de-DE" sz="4000" dirty="0" smtClean="0">
                <a:latin typeface="Copperplate Gothic Bold" pitchFamily="34" charset="0"/>
              </a:rPr>
              <a:t> Clinical SITE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5" name="Rettangolo 4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44705"/>
              </p:ext>
            </p:extLst>
          </p:nvPr>
        </p:nvGraphicFramePr>
        <p:xfrm>
          <a:off x="1115616" y="1731600"/>
          <a:ext cx="7200800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255"/>
                <a:gridCol w="1404157"/>
                <a:gridCol w="1548172"/>
                <a:gridCol w="936104"/>
                <a:gridCol w="1008112"/>
              </a:tblGrid>
              <a:tr h="701407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Site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Clinical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Duplex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Only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Duplex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5977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Leg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65 (24,4%)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39 (14,6%)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104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39%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54053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Groin+thigh+leg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40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(15,0%)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15%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7632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Thigh+leg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30 (11,2%)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5 (1,8%)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13%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7060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Groin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1 (0,3%)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24 (9%)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 9,4%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7060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Groin+leg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18 (6,7%)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  3 (1,1%)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7,9%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36893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Thigh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8 (3%)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8 (3%)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6%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5916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Popliteal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rgbClr val="002060"/>
                          </a:solidFill>
                        </a:rPr>
                        <a:t>fossa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8 (3%)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  1 (0,3%)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3,4%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5344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Groin+popl.fossa+leg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5 (1,8%)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1,9%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Groin+thigh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4 (1,5%)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 2 (0,7%)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2,2%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69997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Thigh+popl.fossa+leg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3 (1,1%)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1,1%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362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Popl.fossa+leg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2 (0,7%)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0,7%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Ovale 20"/>
          <p:cNvSpPr/>
          <p:nvPr/>
        </p:nvSpPr>
        <p:spPr>
          <a:xfrm>
            <a:off x="5183560" y="3758952"/>
            <a:ext cx="900608" cy="383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o 26"/>
          <p:cNvGrpSpPr/>
          <p:nvPr/>
        </p:nvGrpSpPr>
        <p:grpSpPr>
          <a:xfrm>
            <a:off x="1907704" y="3758952"/>
            <a:ext cx="6261316" cy="360040"/>
            <a:chOff x="1907704" y="3758952"/>
            <a:chExt cx="6261316" cy="360040"/>
          </a:xfrm>
        </p:grpSpPr>
        <p:sp>
          <p:nvSpPr>
            <p:cNvPr id="20" name="Ovale 19"/>
            <p:cNvSpPr/>
            <p:nvPr/>
          </p:nvSpPr>
          <p:spPr>
            <a:xfrm>
              <a:off x="7592956" y="3758952"/>
              <a:ext cx="576064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e 21"/>
            <p:cNvSpPr/>
            <p:nvPr/>
          </p:nvSpPr>
          <p:spPr>
            <a:xfrm>
              <a:off x="1907704" y="3758952"/>
              <a:ext cx="720080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331640" y="3020954"/>
            <a:ext cx="6768752" cy="361122"/>
            <a:chOff x="1331640" y="3020954"/>
            <a:chExt cx="6768752" cy="361122"/>
          </a:xfrm>
        </p:grpSpPr>
        <p:sp>
          <p:nvSpPr>
            <p:cNvPr id="15" name="Ovale 14"/>
            <p:cNvSpPr/>
            <p:nvPr/>
          </p:nvSpPr>
          <p:spPr>
            <a:xfrm>
              <a:off x="7524328" y="3020954"/>
              <a:ext cx="576064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e 22"/>
            <p:cNvSpPr/>
            <p:nvPr/>
          </p:nvSpPr>
          <p:spPr>
            <a:xfrm>
              <a:off x="1331640" y="3022036"/>
              <a:ext cx="1872208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979712" y="2636912"/>
            <a:ext cx="6120680" cy="364976"/>
            <a:chOff x="1979712" y="2636912"/>
            <a:chExt cx="6120680" cy="364976"/>
          </a:xfrm>
        </p:grpSpPr>
        <p:sp>
          <p:nvSpPr>
            <p:cNvPr id="14" name="Ovale 13"/>
            <p:cNvSpPr/>
            <p:nvPr/>
          </p:nvSpPr>
          <p:spPr>
            <a:xfrm>
              <a:off x="7524328" y="2636912"/>
              <a:ext cx="576064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Ovale 23"/>
            <p:cNvSpPr/>
            <p:nvPr/>
          </p:nvSpPr>
          <p:spPr>
            <a:xfrm>
              <a:off x="1979712" y="2641848"/>
              <a:ext cx="576064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Ovale 27"/>
          <p:cNvSpPr/>
          <p:nvPr/>
        </p:nvSpPr>
        <p:spPr>
          <a:xfrm>
            <a:off x="5076056" y="2641848"/>
            <a:ext cx="1224136" cy="383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61942"/>
              </p:ext>
            </p:extLst>
          </p:nvPr>
        </p:nvGraphicFramePr>
        <p:xfrm>
          <a:off x="1259631" y="170790"/>
          <a:ext cx="6984777" cy="656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346"/>
                <a:gridCol w="1301086"/>
                <a:gridCol w="1164129"/>
                <a:gridCol w="890217"/>
                <a:gridCol w="1574999"/>
              </a:tblGrid>
              <a:tr h="82882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Site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Clinical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Duplex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Only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Duplex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28822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Groin</a:t>
                      </a:r>
                      <a:r>
                        <a:rPr lang="de-DE" sz="1600" dirty="0" smtClean="0"/>
                        <a:t>,</a:t>
                      </a:r>
                    </a:p>
                    <a:p>
                      <a:r>
                        <a:rPr lang="de-DE" sz="1600" dirty="0" err="1" smtClean="0"/>
                        <a:t>Groin+thigh</a:t>
                      </a:r>
                      <a:endParaRPr lang="de-DE" sz="1600" dirty="0" smtClean="0"/>
                    </a:p>
                    <a:p>
                      <a:r>
                        <a:rPr lang="de-DE" sz="1600" dirty="0" err="1" smtClean="0"/>
                        <a:t>Groin+thigh+leg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45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26,7%</a:t>
                      </a:r>
                      <a:endParaRPr lang="de-DE" dirty="0"/>
                    </a:p>
                  </a:txBody>
                  <a:tcPr anchor="ctr"/>
                </a:tc>
              </a:tr>
              <a:tr h="33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solidFill>
                            <a:srgbClr val="002060"/>
                          </a:solidFill>
                        </a:rPr>
                        <a:t>Groin+leg</a:t>
                      </a:r>
                      <a:endParaRPr lang="de-DE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7,9%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3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solidFill>
                            <a:srgbClr val="002060"/>
                          </a:solidFill>
                        </a:rPr>
                        <a:t>Groin+popl.fossa+leg</a:t>
                      </a:r>
                      <a:endParaRPr lang="de-DE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 1,9%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31529">
                <a:tc>
                  <a:txBody>
                    <a:bodyPr/>
                    <a:lstStyle/>
                    <a:p>
                      <a:r>
                        <a:rPr lang="de-DE" dirty="0" smtClean="0"/>
                        <a:t>GROIN ++</a:t>
                      </a:r>
                      <a:endParaRPr lang="de-DE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68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29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97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36,5%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580176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Thigh</a:t>
                      </a:r>
                      <a:endParaRPr lang="de-DE" sz="1600" dirty="0" smtClean="0"/>
                    </a:p>
                    <a:p>
                      <a:r>
                        <a:rPr lang="de-DE" sz="1600" dirty="0" err="1" smtClean="0"/>
                        <a:t>Thigh+leg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38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19,2%</a:t>
                      </a:r>
                      <a:endParaRPr lang="de-DE" dirty="0"/>
                    </a:p>
                  </a:txBody>
                  <a:tcPr anchor="ctr"/>
                </a:tc>
              </a:tr>
              <a:tr h="33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Thigh+popl.fossa+leg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  1,1%</a:t>
                      </a:r>
                      <a:endParaRPr lang="de-DE" dirty="0"/>
                    </a:p>
                  </a:txBody>
                  <a:tcPr anchor="ctr"/>
                </a:tc>
              </a:tr>
              <a:tr h="331529">
                <a:tc>
                  <a:txBody>
                    <a:bodyPr/>
                    <a:lstStyle/>
                    <a:p>
                      <a:r>
                        <a:rPr lang="de-DE" dirty="0" smtClean="0"/>
                        <a:t>THIGH</a:t>
                      </a:r>
                      <a:endParaRPr lang="de-DE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41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54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20,3%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580176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Popliteal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fossa</a:t>
                      </a:r>
                      <a:endParaRPr lang="de-DE" sz="1600" dirty="0" smtClean="0"/>
                    </a:p>
                    <a:p>
                      <a:r>
                        <a:rPr lang="de-DE" sz="1600" dirty="0" err="1" smtClean="0"/>
                        <a:t>Popl.fossa</a:t>
                      </a:r>
                      <a:r>
                        <a:rPr lang="de-DE" sz="1600" dirty="0" smtClean="0"/>
                        <a:t>+ leg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  4,1%</a:t>
                      </a:r>
                      <a:endParaRPr lang="de-DE" dirty="0"/>
                    </a:p>
                  </a:txBody>
                  <a:tcPr anchor="ctr"/>
                </a:tc>
              </a:tr>
              <a:tr h="33613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++ </a:t>
                      </a:r>
                      <a:r>
                        <a:rPr lang="de-DE" sz="1600" dirty="0" err="1" smtClean="0"/>
                        <a:t>popl</a:t>
                      </a:r>
                      <a:r>
                        <a:rPr lang="de-DE" sz="1600" dirty="0" smtClean="0"/>
                        <a:t>. </a:t>
                      </a:r>
                      <a:r>
                        <a:rPr lang="de-DE" sz="1600" dirty="0" err="1" smtClean="0"/>
                        <a:t>fossa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  3,0%</a:t>
                      </a:r>
                      <a:endParaRPr lang="de-DE" dirty="0"/>
                    </a:p>
                  </a:txBody>
                  <a:tcPr anchor="ctr"/>
                </a:tc>
              </a:tr>
              <a:tr h="336133">
                <a:tc>
                  <a:txBody>
                    <a:bodyPr/>
                    <a:lstStyle/>
                    <a:p>
                      <a:r>
                        <a:rPr lang="de-DE" dirty="0" smtClean="0"/>
                        <a:t>POPL.FOSSA </a:t>
                      </a:r>
                      <a:endParaRPr lang="de-DE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1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19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  7,1%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336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39,1%</a:t>
                      </a:r>
                      <a:endParaRPr lang="de-DE" dirty="0"/>
                    </a:p>
                  </a:txBody>
                  <a:tcPr anchor="ctr"/>
                </a:tc>
              </a:tr>
              <a:tr h="291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++ 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39,8%</a:t>
                      </a:r>
                      <a:endParaRPr lang="de-DE" dirty="0"/>
                    </a:p>
                  </a:txBody>
                  <a:tcPr anchor="ctr"/>
                </a:tc>
              </a:tr>
              <a:tr h="336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LEG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163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47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210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78,9%</a:t>
                      </a:r>
                      <a:endParaRPr lang="de-D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pSp>
        <p:nvGrpSpPr>
          <p:cNvPr id="45" name="Gruppo 44"/>
          <p:cNvGrpSpPr/>
          <p:nvPr/>
        </p:nvGrpSpPr>
        <p:grpSpPr>
          <a:xfrm>
            <a:off x="1187624" y="5589240"/>
            <a:ext cx="6752830" cy="1152128"/>
            <a:chOff x="1187624" y="5589240"/>
            <a:chExt cx="6752830" cy="1152128"/>
          </a:xfrm>
        </p:grpSpPr>
        <p:sp>
          <p:nvSpPr>
            <p:cNvPr id="31" name="Ovale 30"/>
            <p:cNvSpPr/>
            <p:nvPr/>
          </p:nvSpPr>
          <p:spPr>
            <a:xfrm>
              <a:off x="1187624" y="5589240"/>
              <a:ext cx="792088" cy="772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Ovale 31"/>
            <p:cNvSpPr/>
            <p:nvPr/>
          </p:nvSpPr>
          <p:spPr>
            <a:xfrm>
              <a:off x="7148366" y="6309320"/>
              <a:ext cx="792088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1187624" y="5157192"/>
            <a:ext cx="6801376" cy="576064"/>
            <a:chOff x="1187624" y="5157192"/>
            <a:chExt cx="6801376" cy="576064"/>
          </a:xfrm>
        </p:grpSpPr>
        <p:sp>
          <p:nvSpPr>
            <p:cNvPr id="33" name="Ovale 32"/>
            <p:cNvSpPr/>
            <p:nvPr/>
          </p:nvSpPr>
          <p:spPr>
            <a:xfrm>
              <a:off x="7196912" y="5229200"/>
              <a:ext cx="792088" cy="43204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Ovale 35"/>
            <p:cNvSpPr/>
            <p:nvPr/>
          </p:nvSpPr>
          <p:spPr>
            <a:xfrm>
              <a:off x="1187624" y="5157192"/>
              <a:ext cx="1512168" cy="57606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971600" y="1003161"/>
            <a:ext cx="6909388" cy="985679"/>
            <a:chOff x="971600" y="1003161"/>
            <a:chExt cx="6909388" cy="985679"/>
          </a:xfrm>
        </p:grpSpPr>
        <p:sp>
          <p:nvSpPr>
            <p:cNvPr id="30" name="Ovale 29"/>
            <p:cNvSpPr/>
            <p:nvPr/>
          </p:nvSpPr>
          <p:spPr>
            <a:xfrm>
              <a:off x="7088900" y="1268760"/>
              <a:ext cx="792088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e 37"/>
            <p:cNvSpPr/>
            <p:nvPr/>
          </p:nvSpPr>
          <p:spPr>
            <a:xfrm>
              <a:off x="971600" y="1003161"/>
              <a:ext cx="2232248" cy="9856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899592" y="2996951"/>
            <a:ext cx="7042552" cy="1374069"/>
            <a:chOff x="899592" y="2996951"/>
            <a:chExt cx="7042552" cy="1374069"/>
          </a:xfrm>
        </p:grpSpPr>
        <p:sp>
          <p:nvSpPr>
            <p:cNvPr id="34" name="Ovale 33"/>
            <p:cNvSpPr/>
            <p:nvPr/>
          </p:nvSpPr>
          <p:spPr>
            <a:xfrm>
              <a:off x="7150056" y="3938972"/>
              <a:ext cx="792088" cy="432048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e 38"/>
            <p:cNvSpPr/>
            <p:nvPr/>
          </p:nvSpPr>
          <p:spPr>
            <a:xfrm>
              <a:off x="899592" y="2996951"/>
              <a:ext cx="2520280" cy="1004881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115616" y="2587182"/>
            <a:ext cx="6804756" cy="445774"/>
            <a:chOff x="1115616" y="2587182"/>
            <a:chExt cx="6804756" cy="445774"/>
          </a:xfrm>
        </p:grpSpPr>
        <p:sp>
          <p:nvSpPr>
            <p:cNvPr id="35" name="Ovale 34"/>
            <p:cNvSpPr/>
            <p:nvPr/>
          </p:nvSpPr>
          <p:spPr>
            <a:xfrm>
              <a:off x="7128284" y="2600908"/>
              <a:ext cx="792088" cy="432048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e 39"/>
            <p:cNvSpPr/>
            <p:nvPr/>
          </p:nvSpPr>
          <p:spPr>
            <a:xfrm>
              <a:off x="1115616" y="2587182"/>
              <a:ext cx="1440160" cy="432048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59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23927"/>
              </p:ext>
            </p:extLst>
          </p:nvPr>
        </p:nvGraphicFramePr>
        <p:xfrm>
          <a:off x="1187625" y="2924941"/>
          <a:ext cx="6840759" cy="36724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3025"/>
                <a:gridCol w="1976221"/>
                <a:gridCol w="1621513"/>
              </a:tblGrid>
              <a:tr h="78972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Source 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11813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One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perforator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32,3%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1181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 </a:t>
                      </a:r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4 </a:t>
                      </a:r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perforators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12%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1181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SFJ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16,9%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1181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SFJ+ 1 </a:t>
                      </a:r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to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3 perf.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16,2%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11813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SFJ+SPJ+perf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8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3%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1181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SPJ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  8,3%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11813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No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source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11,3%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238728" y="300390"/>
            <a:ext cx="3162154" cy="392132"/>
            <a:chOff x="86328" y="147990"/>
            <a:chExt cx="3162154" cy="392132"/>
          </a:xfrm>
        </p:grpSpPr>
        <p:sp>
          <p:nvSpPr>
            <p:cNvPr id="8" name="Rettangolo 7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latin typeface="Copperplate Gothic Bold" pitchFamily="34" charset="0"/>
              </a:rPr>
              <a:t>RESULTS</a:t>
            </a:r>
          </a:p>
          <a:p>
            <a:pPr algn="ctr"/>
            <a:r>
              <a:rPr lang="de-DE" sz="4800" dirty="0" err="1" smtClean="0">
                <a:latin typeface="Copperplate Gothic Bold" pitchFamily="34" charset="0"/>
              </a:rPr>
              <a:t>Recurrent</a:t>
            </a:r>
            <a:r>
              <a:rPr lang="de-DE" sz="4800" dirty="0" smtClean="0">
                <a:latin typeface="Copperplate Gothic Bold" pitchFamily="34" charset="0"/>
              </a:rPr>
              <a:t> VV</a:t>
            </a:r>
            <a:endParaRPr lang="de-DE" sz="4800" dirty="0">
              <a:latin typeface="Copperplate Gothic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21328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Source </a:t>
            </a:r>
            <a:r>
              <a:rPr lang="de-DE" sz="4000" dirty="0" err="1" smtClean="0">
                <a:latin typeface="Copperplate Gothic Bold" pitchFamily="34" charset="0"/>
              </a:rPr>
              <a:t>of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4000" dirty="0" err="1" smtClean="0">
                <a:latin typeface="Copperplate Gothic Bold" pitchFamily="34" charset="0"/>
              </a:rPr>
              <a:t>Recurrence</a:t>
            </a:r>
            <a:endParaRPr lang="de-DE" sz="4000" dirty="0" smtClean="0">
              <a:latin typeface="Copperplate Gothic Bold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619672" y="4509120"/>
            <a:ext cx="2376264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e 12"/>
          <p:cNvSpPr/>
          <p:nvPr/>
        </p:nvSpPr>
        <p:spPr>
          <a:xfrm rot="5400000">
            <a:off x="6624228" y="4473116"/>
            <a:ext cx="1296144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6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74874"/>
              </p:ext>
            </p:extLst>
          </p:nvPr>
        </p:nvGraphicFramePr>
        <p:xfrm>
          <a:off x="1475656" y="1988840"/>
          <a:ext cx="6336704" cy="4632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4"/>
                <a:gridCol w="1532634"/>
                <a:gridCol w="2067766"/>
              </a:tblGrid>
              <a:tr h="56871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Fischer </a:t>
                      </a:r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Classification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8055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76,0%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8055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B1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8055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B2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43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10,7%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8055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80559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49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12,2%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80559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   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80559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   1,0%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238728" y="300390"/>
            <a:ext cx="3162154" cy="392132"/>
            <a:chOff x="86328" y="147990"/>
            <a:chExt cx="3162154" cy="392132"/>
          </a:xfrm>
        </p:grpSpPr>
        <p:sp>
          <p:nvSpPr>
            <p:cNvPr id="8" name="Rettangolo 7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332656" y="-848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RESULTS</a:t>
            </a:r>
          </a:p>
          <a:p>
            <a:pPr algn="ctr"/>
            <a:r>
              <a:rPr lang="de-DE" sz="4000" dirty="0" err="1" smtClean="0">
                <a:latin typeface="Copperplate Gothic Bold" pitchFamily="34" charset="0"/>
              </a:rPr>
              <a:t>Recurrent</a:t>
            </a:r>
            <a:r>
              <a:rPr lang="de-DE" sz="4000" dirty="0" smtClean="0">
                <a:latin typeface="Copperplate Gothic Bold" pitchFamily="34" charset="0"/>
              </a:rPr>
              <a:t> VV</a:t>
            </a:r>
            <a:endParaRPr lang="de-DE" sz="4000" dirty="0">
              <a:latin typeface="Copperplate Gothic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97" y="12626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SFJ  Duplex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11305" r="6644" b="7998"/>
          <a:stretch/>
        </p:blipFill>
        <p:spPr bwMode="auto">
          <a:xfrm rot="5400000">
            <a:off x="788531" y="3245932"/>
            <a:ext cx="41105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2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90872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  <a:latin typeface="Copperplate Gothic Bold" pitchFamily="34" charset="0"/>
              </a:rPr>
              <a:t>CONCLUSIONS</a:t>
            </a:r>
            <a:endParaRPr lang="de-DE" sz="48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38728" y="300390"/>
            <a:ext cx="3162154" cy="392132"/>
            <a:chOff x="86328" y="147990"/>
            <a:chExt cx="3162154" cy="392132"/>
          </a:xfrm>
        </p:grpSpPr>
        <p:sp>
          <p:nvSpPr>
            <p:cNvPr id="8" name="Rettangolo 7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5620" y="184482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SFC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Rec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.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is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most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often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cited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in Literat.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0425" y="328498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Other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sites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are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at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least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as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frequent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865" y="256490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The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reasons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are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multi-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layered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14807" y="4077072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We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have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to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differentiate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between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clinically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important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lesions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and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merely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technical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findings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5619" y="5733256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Also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peripheral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recurrences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deserve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ctr"/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And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need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our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attention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665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2" y="573151"/>
            <a:ext cx="91439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Zentrale rezidive</a:t>
            </a:r>
          </a:p>
          <a:p>
            <a:pPr algn="ctr"/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Als </a:t>
            </a:r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ursache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 für </a:t>
            </a:r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rez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. Wichtiger</a:t>
            </a:r>
          </a:p>
          <a:p>
            <a:pPr algn="ctr"/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Aufgrund der Techniken mehr diskutiert</a:t>
            </a:r>
          </a:p>
          <a:p>
            <a:pPr algn="ctr"/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Rezidiv messbar</a:t>
            </a:r>
          </a:p>
          <a:p>
            <a:pPr algn="ctr"/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Opindikation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 zum </a:t>
            </a:r>
            <a:r>
              <a:rPr lang="de-DE" sz="3600" dirty="0" err="1" smtClean="0">
                <a:solidFill>
                  <a:schemeClr val="bg1"/>
                </a:solidFill>
                <a:latin typeface="Copperplate Gothic Bold" pitchFamily="34" charset="0"/>
              </a:rPr>
              <a:t>reeingirff</a:t>
            </a:r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 wird meist hier  gestellt</a:t>
            </a:r>
          </a:p>
          <a:p>
            <a:pPr algn="ctr"/>
            <a:r>
              <a:rPr lang="de-DE" sz="3600" dirty="0" smtClean="0">
                <a:solidFill>
                  <a:schemeClr val="bg1"/>
                </a:solidFill>
                <a:latin typeface="Copperplate Gothic Bold" pitchFamily="34" charset="0"/>
              </a:rPr>
              <a:t>Eigene Ergebnisse</a:t>
            </a:r>
          </a:p>
          <a:p>
            <a:pPr algn="ctr"/>
            <a:endParaRPr lang="de-DE" sz="36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ctr"/>
            <a:endParaRPr lang="de-DE" sz="36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ctr"/>
            <a:endParaRPr lang="de-DE" sz="36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30962" y="147990"/>
            <a:ext cx="2817374" cy="392132"/>
            <a:chOff x="130962" y="147990"/>
            <a:chExt cx="4262802" cy="392132"/>
          </a:xfrm>
        </p:grpSpPr>
        <p:sp>
          <p:nvSpPr>
            <p:cNvPr id="9" name="Rettangolo 8"/>
            <p:cNvSpPr/>
            <p:nvPr/>
          </p:nvSpPr>
          <p:spPr>
            <a:xfrm>
              <a:off x="130962" y="170790"/>
              <a:ext cx="426280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30962" y="147990"/>
              <a:ext cx="2817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Rezidive nur an der </a:t>
              </a:r>
              <a:r>
                <a:rPr lang="de-DE" dirty="0" err="1" smtClean="0">
                  <a:solidFill>
                    <a:schemeClr val="bg1"/>
                  </a:solidFill>
                </a:rPr>
                <a:t>Crosse</a:t>
              </a:r>
              <a:r>
                <a:rPr lang="de-DE" dirty="0" smtClean="0">
                  <a:solidFill>
                    <a:schemeClr val="bg1"/>
                  </a:solidFill>
                </a:rPr>
                <a:t> 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91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ocs.google.com/?attid=0.1.1&amp;pid=gmail&amp;thid=13c72f3d805513eb&amp;url=https%3A%2F%2Fmail.google.com%2Fmail%2F%3Fui%3D2%26ik%3D2838cb9159%26view%3Datt%26th%3D13c72f3d805513eb%26attid%3D0.1.1%26disp%3Dsafe%26zw&amp;docid=0716bec0eb5403694cbf06912e242194%7C3e4c11e736331defb082d1e6772da4fd&amp;a=bi&amp;pagenumber=2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docs.google.com/?attid=0.1.1&amp;pid=gmail&amp;thid=13c72f3d805513eb&amp;url=https%3A%2F%2Fmail.google.com%2Fmail%2F%3Fui%3D2%26ik%3D2838cb9159%26view%3Datt%26th%3D13c72f3d805513eb%26attid%3D0.1.1%26disp%3Dsafe%26zw&amp;docid=0716bec0eb5403694cbf06912e242194%7C3e4c11e736331defb082d1e6772da4fd&amp;a=bi&amp;pagenumber=2&amp;w=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0"/>
          <a:stretch/>
        </p:blipFill>
        <p:spPr bwMode="auto">
          <a:xfrm>
            <a:off x="251520" y="1556792"/>
            <a:ext cx="869693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61321"/>
          <a:stretch/>
        </p:blipFill>
        <p:spPr bwMode="auto">
          <a:xfrm>
            <a:off x="2843808" y="87536"/>
            <a:ext cx="3825551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319" b="-1"/>
          <a:stretch/>
        </p:blipFill>
        <p:spPr bwMode="auto">
          <a:xfrm>
            <a:off x="1547664" y="1164555"/>
            <a:ext cx="652329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1184038" y="2276872"/>
            <a:ext cx="165788" cy="3600400"/>
            <a:chOff x="1184038" y="2276872"/>
            <a:chExt cx="165788" cy="3600400"/>
          </a:xfrm>
        </p:grpSpPr>
        <p:sp>
          <p:nvSpPr>
            <p:cNvPr id="9" name="Anello 8"/>
            <p:cNvSpPr/>
            <p:nvPr/>
          </p:nvSpPr>
          <p:spPr>
            <a:xfrm>
              <a:off x="1184038" y="2276872"/>
              <a:ext cx="144016" cy="144016"/>
            </a:xfrm>
            <a:prstGeom prst="donu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Anello 9"/>
            <p:cNvSpPr/>
            <p:nvPr/>
          </p:nvSpPr>
          <p:spPr>
            <a:xfrm>
              <a:off x="1187624" y="3212976"/>
              <a:ext cx="144016" cy="144016"/>
            </a:xfrm>
            <a:prstGeom prst="donu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" name="Anello 10"/>
            <p:cNvSpPr/>
            <p:nvPr/>
          </p:nvSpPr>
          <p:spPr>
            <a:xfrm>
              <a:off x="1187624" y="2708920"/>
              <a:ext cx="144016" cy="144016"/>
            </a:xfrm>
            <a:prstGeom prst="donu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Anello 11"/>
            <p:cNvSpPr/>
            <p:nvPr/>
          </p:nvSpPr>
          <p:spPr>
            <a:xfrm>
              <a:off x="1187624" y="3645024"/>
              <a:ext cx="144016" cy="144016"/>
            </a:xfrm>
            <a:prstGeom prst="donu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Anello 12"/>
            <p:cNvSpPr/>
            <p:nvPr/>
          </p:nvSpPr>
          <p:spPr>
            <a:xfrm>
              <a:off x="1205810" y="5733256"/>
              <a:ext cx="144016" cy="144016"/>
            </a:xfrm>
            <a:prstGeom prst="donu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11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3" name="Rettangolo 2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907704" y="730386"/>
            <a:ext cx="5272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lain" startAt="133"/>
            </a:pPr>
            <a:r>
              <a:rPr lang="de-DE" sz="4000" dirty="0" smtClean="0">
                <a:latin typeface="Copperplate Gothic Bold" pitchFamily="34" charset="0"/>
              </a:rPr>
              <a:t>   References </a:t>
            </a:r>
          </a:p>
          <a:p>
            <a:r>
              <a:rPr lang="de-DE" sz="4000" dirty="0" smtClean="0">
                <a:latin typeface="Copperplate Gothic Bold" pitchFamily="34" charset="0"/>
              </a:rPr>
              <a:t>on </a:t>
            </a:r>
            <a:r>
              <a:rPr lang="de-DE" sz="4000" dirty="0" err="1" smtClean="0">
                <a:latin typeface="Copperplate Gothic Bold" pitchFamily="34" charset="0"/>
              </a:rPr>
              <a:t>Recurrent</a:t>
            </a:r>
            <a:r>
              <a:rPr lang="de-DE" sz="4000" dirty="0" smtClean="0">
                <a:latin typeface="Copperplate Gothic Bold" pitchFamily="34" charset="0"/>
              </a:rPr>
              <a:t>  VV</a:t>
            </a:r>
            <a:endParaRPr lang="de-DE" sz="4000" dirty="0">
              <a:latin typeface="Copperplate Gothic Bold" pitchFamily="34" charset="0"/>
            </a:endParaRPr>
          </a:p>
        </p:txBody>
      </p:sp>
      <p:grpSp>
        <p:nvGrpSpPr>
          <p:cNvPr id="66" name="Gruppo 65"/>
          <p:cNvGrpSpPr/>
          <p:nvPr/>
        </p:nvGrpSpPr>
        <p:grpSpPr>
          <a:xfrm>
            <a:off x="4246497" y="1985162"/>
            <a:ext cx="4826834" cy="3479226"/>
            <a:chOff x="4246497" y="1985162"/>
            <a:chExt cx="4826834" cy="3479226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4716016" y="3284984"/>
              <a:ext cx="3887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latin typeface="Copperplate Gothic Bold" pitchFamily="34" charset="0"/>
                </a:rPr>
                <a:t>57 </a:t>
              </a:r>
              <a:r>
                <a:rPr lang="de-DE" sz="3600" dirty="0" err="1" smtClean="0">
                  <a:latin typeface="Copperplate Gothic Bold" pitchFamily="34" charset="0"/>
                </a:rPr>
                <a:t>Crosse,SFJ</a:t>
              </a:r>
              <a:endParaRPr lang="de-DE" sz="3600" dirty="0">
                <a:latin typeface="Copperplate Gothic Bold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246497" y="4941168"/>
              <a:ext cx="48268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latin typeface="Copperplate Gothic Bold" pitchFamily="34" charset="0"/>
                </a:rPr>
                <a:t>12 </a:t>
              </a:r>
              <a:r>
                <a:rPr lang="de-DE" sz="2800" dirty="0" err="1" smtClean="0">
                  <a:latin typeface="Copperplate Gothic Bold" pitchFamily="34" charset="0"/>
                </a:rPr>
                <a:t>Neovascularisation</a:t>
              </a:r>
              <a:endParaRPr lang="de-DE" sz="2800" dirty="0">
                <a:latin typeface="Copperplate Gothic Bold" pitchFamily="34" charset="0"/>
              </a:endParaRPr>
            </a:p>
          </p:txBody>
        </p:sp>
        <p:cxnSp>
          <p:nvCxnSpPr>
            <p:cNvPr id="49" name="Connettore 4 48"/>
            <p:cNvCxnSpPr/>
            <p:nvPr/>
          </p:nvCxnSpPr>
          <p:spPr>
            <a:xfrm rot="16200000" flipH="1">
              <a:off x="6152018" y="2146264"/>
              <a:ext cx="1173372" cy="851167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4 50"/>
            <p:cNvCxnSpPr/>
            <p:nvPr/>
          </p:nvCxnSpPr>
          <p:spPr>
            <a:xfrm rot="16200000" flipH="1">
              <a:off x="6153017" y="4163592"/>
              <a:ext cx="918101" cy="528376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o 64"/>
          <p:cNvGrpSpPr/>
          <p:nvPr/>
        </p:nvGrpSpPr>
        <p:grpSpPr>
          <a:xfrm>
            <a:off x="0" y="1930713"/>
            <a:ext cx="3492816" cy="3247115"/>
            <a:chOff x="0" y="1930713"/>
            <a:chExt cx="3492816" cy="3247115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0" y="4654608"/>
              <a:ext cx="3492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latin typeface="Copperplate Gothic Bold" pitchFamily="34" charset="0"/>
                </a:rPr>
                <a:t>24 </a:t>
              </a:r>
              <a:r>
                <a:rPr lang="de-DE" sz="2800" dirty="0" err="1" smtClean="0">
                  <a:latin typeface="Copperplate Gothic Bold" pitchFamily="34" charset="0"/>
                </a:rPr>
                <a:t>random</a:t>
              </a:r>
              <a:r>
                <a:rPr lang="de-DE" sz="2800" dirty="0" smtClean="0">
                  <a:latin typeface="Copperplate Gothic Bold" pitchFamily="34" charset="0"/>
                </a:rPr>
                <a:t> stud.</a:t>
              </a:r>
              <a:endParaRPr lang="de-DE" sz="2800" dirty="0">
                <a:latin typeface="Copperplate Gothic Bold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87015" y="2924944"/>
              <a:ext cx="23407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rabicPlain" startAt="67"/>
              </a:pPr>
              <a:r>
                <a:rPr lang="de-DE" sz="2800" dirty="0" smtClean="0">
                  <a:latin typeface="Copperplate Gothic Bold" pitchFamily="34" charset="0"/>
                </a:rPr>
                <a:t>RVV </a:t>
              </a:r>
            </a:p>
            <a:p>
              <a:r>
                <a:rPr lang="de-DE" sz="2800" dirty="0" smtClean="0">
                  <a:latin typeface="Copperplate Gothic Bold" pitchFamily="34" charset="0"/>
                </a:rPr>
                <a:t>in </a:t>
              </a:r>
              <a:r>
                <a:rPr lang="de-DE" sz="2800" dirty="0" err="1" smtClean="0">
                  <a:latin typeface="Copperplate Gothic Bold" pitchFamily="34" charset="0"/>
                </a:rPr>
                <a:t>general</a:t>
              </a:r>
              <a:endParaRPr lang="de-DE" sz="2800" dirty="0">
                <a:latin typeface="Copperplate Gothic Bold" pitchFamily="34" charset="0"/>
              </a:endParaRPr>
            </a:p>
          </p:txBody>
        </p:sp>
        <p:cxnSp>
          <p:nvCxnSpPr>
            <p:cNvPr id="57" name="Connettore 4 56"/>
            <p:cNvCxnSpPr/>
            <p:nvPr/>
          </p:nvCxnSpPr>
          <p:spPr>
            <a:xfrm rot="5400000">
              <a:off x="1479819" y="2002245"/>
              <a:ext cx="994231" cy="851168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5400000">
              <a:off x="938238" y="4009497"/>
              <a:ext cx="749009" cy="538268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o 63"/>
          <p:cNvGrpSpPr/>
          <p:nvPr/>
        </p:nvGrpSpPr>
        <p:grpSpPr>
          <a:xfrm>
            <a:off x="1882021" y="1930715"/>
            <a:ext cx="6434395" cy="4819107"/>
            <a:chOff x="1593989" y="1930715"/>
            <a:chExt cx="6434395" cy="4819107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1593989" y="6103490"/>
              <a:ext cx="15574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latin typeface="Copperplate Gothic Bold" pitchFamily="34" charset="0"/>
                </a:rPr>
                <a:t>4 SPJ</a:t>
              </a:r>
              <a:endParaRPr lang="de-DE" sz="3600" dirty="0">
                <a:latin typeface="Copperplate Gothic Bold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4039407" y="6103491"/>
              <a:ext cx="39889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latin typeface="Copperplate Gothic Bold" pitchFamily="34" charset="0"/>
                </a:rPr>
                <a:t>5 </a:t>
              </a:r>
              <a:r>
                <a:rPr lang="de-DE" sz="3600" dirty="0" err="1" smtClean="0">
                  <a:latin typeface="Copperplate Gothic Bold" pitchFamily="34" charset="0"/>
                </a:rPr>
                <a:t>perforators</a:t>
              </a:r>
              <a:endParaRPr lang="de-DE" sz="3600" dirty="0">
                <a:latin typeface="Copperplate Gothic Bold" pitchFamily="34" charset="0"/>
              </a:endParaRPr>
            </a:p>
          </p:txBody>
        </p:sp>
        <p:cxnSp>
          <p:nvCxnSpPr>
            <p:cNvPr id="41" name="Connettore 2 40"/>
            <p:cNvCxnSpPr/>
            <p:nvPr/>
          </p:nvCxnSpPr>
          <p:spPr>
            <a:xfrm>
              <a:off x="3842420" y="5589242"/>
              <a:ext cx="1223197" cy="432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/>
            <p:nvPr/>
          </p:nvCxnSpPr>
          <p:spPr>
            <a:xfrm flipH="1">
              <a:off x="2689353" y="5589242"/>
              <a:ext cx="1153064" cy="432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>
              <a:off x="3842417" y="1930715"/>
              <a:ext cx="3" cy="36585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94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48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22 </a:t>
            </a:r>
            <a:r>
              <a:rPr lang="de-DE" sz="4000" dirty="0" err="1" smtClean="0">
                <a:latin typeface="Copperplate Gothic Bold" pitchFamily="34" charset="0"/>
              </a:rPr>
              <a:t>selected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4000" dirty="0" err="1" smtClean="0">
                <a:latin typeface="Copperplate Gothic Bold" pitchFamily="34" charset="0"/>
              </a:rPr>
              <a:t>papers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2800" dirty="0" smtClean="0">
                <a:latin typeface="Copperplate Gothic Bold" pitchFamily="34" charset="0"/>
              </a:rPr>
              <a:t>2000-2013</a:t>
            </a:r>
            <a:endParaRPr lang="de-DE" sz="2800" dirty="0">
              <a:latin typeface="Copperplate Gothic Bold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4" name="Rettangolo 3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Connettore 2 6"/>
          <p:cNvCxnSpPr/>
          <p:nvPr/>
        </p:nvCxnSpPr>
        <p:spPr>
          <a:xfrm>
            <a:off x="4499992" y="1756250"/>
            <a:ext cx="0" cy="3766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-10953" y="21328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latin typeface="Copperplate Gothic Bold" pitchFamily="34" charset="0"/>
              </a:rPr>
              <a:t>Recurrences</a:t>
            </a:r>
            <a:endParaRPr lang="de-DE" sz="3600" dirty="0">
              <a:latin typeface="Copperplate Gothic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9817" y="319182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opperplate Gothic Bold" pitchFamily="34" charset="0"/>
              </a:rPr>
              <a:t>15  </a:t>
            </a:r>
            <a:r>
              <a:rPr lang="de-DE" sz="2800" dirty="0" err="1" smtClean="0">
                <a:latin typeface="Copperplate Gothic Bold" pitchFamily="34" charset="0"/>
              </a:rPr>
              <a:t>Groin</a:t>
            </a:r>
            <a:r>
              <a:rPr lang="de-DE" sz="2800" dirty="0" smtClean="0">
                <a:latin typeface="Copperplate Gothic Bold" pitchFamily="34" charset="0"/>
              </a:rPr>
              <a:t>  </a:t>
            </a:r>
          </a:p>
          <a:p>
            <a:pPr algn="ctr"/>
            <a:r>
              <a:rPr lang="de-DE" sz="2800" dirty="0" smtClean="0">
                <a:latin typeface="Copperplate Gothic Bold" pitchFamily="34" charset="0"/>
              </a:rPr>
              <a:t>68%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02105" y="321297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opperplate Gothic Bold" pitchFamily="34" charset="0"/>
              </a:rPr>
              <a:t>8  Perforators  </a:t>
            </a:r>
          </a:p>
          <a:p>
            <a:pPr algn="ctr"/>
            <a:r>
              <a:rPr lang="de-DE" sz="2800" dirty="0" smtClean="0">
                <a:latin typeface="Copperplate Gothic Bold" pitchFamily="34" charset="0"/>
              </a:rPr>
              <a:t>36%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18529" y="3194973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opperplate Gothic Bold" pitchFamily="34" charset="0"/>
              </a:rPr>
              <a:t>9  </a:t>
            </a:r>
            <a:r>
              <a:rPr lang="de-DE" sz="2800" dirty="0" err="1" smtClean="0">
                <a:latin typeface="Copperplate Gothic Bold" pitchFamily="34" charset="0"/>
              </a:rPr>
              <a:t>other</a:t>
            </a:r>
            <a:r>
              <a:rPr lang="de-DE" sz="2800" dirty="0" smtClean="0">
                <a:latin typeface="Copperplate Gothic Bold" pitchFamily="34" charset="0"/>
              </a:rPr>
              <a:t>  </a:t>
            </a:r>
          </a:p>
          <a:p>
            <a:pPr algn="ctr"/>
            <a:r>
              <a:rPr lang="de-DE" sz="2800" dirty="0" smtClean="0">
                <a:latin typeface="Copperplate Gothic Bold" pitchFamily="34" charset="0"/>
              </a:rPr>
              <a:t>41%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-85720" y="4293096"/>
            <a:ext cx="9133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Listed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alone</a:t>
            </a:r>
            <a:endParaRPr lang="de-DE" sz="2800" dirty="0" smtClean="0">
              <a:latin typeface="Copperplate Gothic Bold" pitchFamily="34" charset="0"/>
            </a:endParaRPr>
          </a:p>
          <a:p>
            <a:r>
              <a:rPr lang="de-DE" sz="2800" dirty="0" smtClean="0">
                <a:latin typeface="Copperplate Gothic Bold" pitchFamily="34" charset="0"/>
              </a:rPr>
              <a:t>             5                                 1                                  1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24543" y="5499229"/>
            <a:ext cx="9133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opperplate Gothic Bold" pitchFamily="34" charset="0"/>
              </a:rPr>
              <a:t>6  </a:t>
            </a:r>
            <a:r>
              <a:rPr lang="de-DE" sz="2800" dirty="0" err="1" smtClean="0">
                <a:latin typeface="Copperplate Gothic Bold" pitchFamily="34" charset="0"/>
              </a:rPr>
              <a:t>Listed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together</a:t>
            </a:r>
            <a:endParaRPr lang="de-DE" sz="2800" dirty="0" smtClean="0">
              <a:latin typeface="Copperplate Gothic Bold" pitchFamily="34" charset="0"/>
            </a:endParaRPr>
          </a:p>
          <a:p>
            <a:r>
              <a:rPr lang="de-DE" sz="2800" dirty="0" smtClean="0">
                <a:latin typeface="Copperplate Gothic Bold" pitchFamily="34" charset="0"/>
              </a:rPr>
              <a:t>                                               27%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09817" y="3068960"/>
            <a:ext cx="8496944" cy="10981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ttangolo 17"/>
          <p:cNvSpPr/>
          <p:nvPr/>
        </p:nvSpPr>
        <p:spPr>
          <a:xfrm>
            <a:off x="309817" y="4293096"/>
            <a:ext cx="8496944" cy="10756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ttangolo 18"/>
          <p:cNvSpPr/>
          <p:nvPr/>
        </p:nvSpPr>
        <p:spPr>
          <a:xfrm>
            <a:off x="309817" y="5499229"/>
            <a:ext cx="8496944" cy="954107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42672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44" y="1124744"/>
            <a:ext cx="6096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8367" y="4653136"/>
            <a:ext cx="8542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Auszeichnung für eine wissenschaftliche Arbeit, die sich mit den Ursachen der </a:t>
            </a:r>
            <a:r>
              <a:rPr lang="de-DE" sz="1600" dirty="0" err="1" smtClean="0"/>
              <a:t>Rezidivvarikosis</a:t>
            </a:r>
            <a:r>
              <a:rPr lang="de-DE" sz="1600" dirty="0" smtClean="0"/>
              <a:t> unter </a:t>
            </a:r>
          </a:p>
          <a:p>
            <a:r>
              <a:rPr lang="de-DE" sz="1600" dirty="0" smtClean="0"/>
              <a:t>                      spezieller Berücksichtigung der Anatomie der </a:t>
            </a:r>
            <a:r>
              <a:rPr lang="de-DE" sz="1600" dirty="0" err="1" smtClean="0"/>
              <a:t>Crossenregion</a:t>
            </a:r>
            <a:r>
              <a:rPr lang="de-DE" sz="1600" dirty="0" smtClean="0"/>
              <a:t> beschäftigt.</a:t>
            </a:r>
            <a:endParaRPr lang="de-D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3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3" name="Rettangolo 2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0" y="108541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 smtClean="0">
                <a:latin typeface="Copperplate Gothic Bold" pitchFamily="34" charset="0"/>
              </a:rPr>
              <a:t>Possible</a:t>
            </a:r>
            <a:r>
              <a:rPr lang="de-DE" sz="4800" dirty="0" smtClean="0">
                <a:latin typeface="Copperplate Gothic Bold" pitchFamily="34" charset="0"/>
              </a:rPr>
              <a:t> </a:t>
            </a:r>
            <a:r>
              <a:rPr lang="de-DE" sz="4800" dirty="0" err="1" smtClean="0">
                <a:latin typeface="Copperplate Gothic Bold" pitchFamily="34" charset="0"/>
              </a:rPr>
              <a:t>explanations</a:t>
            </a:r>
            <a:endParaRPr lang="de-DE" sz="4800" dirty="0">
              <a:latin typeface="Copperplate Gothic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997" y="2349455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SFJ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Incompetence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main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cause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of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VV</a:t>
            </a:r>
          </a:p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More Duplex on Controls</a:t>
            </a:r>
          </a:p>
          <a:p>
            <a:pPr algn="ctr"/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Easier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to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diagnose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?</a:t>
            </a:r>
          </a:p>
          <a:p>
            <a:pPr algn="ctr"/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Discussion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on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Neovascularisation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More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often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symptomatic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?</a:t>
            </a:r>
          </a:p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Most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frequent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side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of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reintervention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ctr"/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End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point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in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comparative</a:t>
            </a:r>
            <a:r>
              <a:rPr lang="de-DE" sz="3200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opperplate Gothic Bold" pitchFamily="34" charset="0"/>
              </a:rPr>
              <a:t>studies</a:t>
            </a:r>
            <a:endParaRPr lang="de-DE" sz="3200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pPr algn="ctr"/>
            <a:endParaRPr lang="de-DE" sz="32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5" name="Rettangolo 4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0" y="1048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22 </a:t>
            </a:r>
            <a:r>
              <a:rPr lang="de-DE" sz="4000" dirty="0" err="1" smtClean="0">
                <a:latin typeface="Copperplate Gothic Bold" pitchFamily="34" charset="0"/>
              </a:rPr>
              <a:t>selected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4000" dirty="0" err="1" smtClean="0">
                <a:latin typeface="Copperplate Gothic Bold" pitchFamily="34" charset="0"/>
              </a:rPr>
              <a:t>papers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2800" dirty="0" smtClean="0">
                <a:latin typeface="Copperplate Gothic Bold" pitchFamily="34" charset="0"/>
              </a:rPr>
              <a:t>2000-2013</a:t>
            </a:r>
            <a:endParaRPr lang="de-DE" sz="2800" dirty="0">
              <a:latin typeface="Copperplate Gothic Bold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2" y="2276872"/>
            <a:ext cx="81357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16016" y="3356992"/>
            <a:ext cx="374441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ttangolo 7"/>
          <p:cNvSpPr/>
          <p:nvPr/>
        </p:nvSpPr>
        <p:spPr>
          <a:xfrm>
            <a:off x="4283968" y="5301208"/>
            <a:ext cx="417646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o 8"/>
          <p:cNvGrpSpPr/>
          <p:nvPr/>
        </p:nvGrpSpPr>
        <p:grpSpPr>
          <a:xfrm>
            <a:off x="3462509" y="4005064"/>
            <a:ext cx="4997923" cy="584775"/>
            <a:chOff x="3462509" y="4005064"/>
            <a:chExt cx="4997923" cy="584775"/>
          </a:xfrm>
        </p:grpSpPr>
        <p:sp>
          <p:nvSpPr>
            <p:cNvPr id="11" name="Rettangolo 10"/>
            <p:cNvSpPr/>
            <p:nvPr/>
          </p:nvSpPr>
          <p:spPr>
            <a:xfrm>
              <a:off x="4211960" y="4149080"/>
              <a:ext cx="4248472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3462509" y="4005064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smtClean="0">
                  <a:solidFill>
                    <a:srgbClr val="FF0000"/>
                  </a:solidFill>
                </a:rPr>
                <a:t>%</a:t>
              </a:r>
              <a:endParaRPr lang="de-DE" sz="32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4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3" name="Rettangolo 2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0" y="10483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534  </a:t>
            </a:r>
            <a:r>
              <a:rPr lang="de-DE" sz="4000" dirty="0" err="1" smtClean="0">
                <a:latin typeface="Copperplate Gothic Bold" pitchFamily="34" charset="0"/>
              </a:rPr>
              <a:t>Radical</a:t>
            </a:r>
            <a:r>
              <a:rPr lang="de-DE" sz="4000" dirty="0" smtClean="0">
                <a:latin typeface="Copperplate Gothic Bold" pitchFamily="34" charset="0"/>
              </a:rPr>
              <a:t> Babcock-</a:t>
            </a:r>
            <a:r>
              <a:rPr lang="de-DE" sz="4000" dirty="0" err="1" smtClean="0">
                <a:latin typeface="Copperplate Gothic Bold" pitchFamily="34" charset="0"/>
              </a:rPr>
              <a:t>Cockett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4000" dirty="0" err="1" smtClean="0">
                <a:latin typeface="Copperplate Gothic Bold" pitchFamily="34" charset="0"/>
              </a:rPr>
              <a:t>Interventions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2800" dirty="0" smtClean="0">
                <a:latin typeface="Copperplate Gothic Bold" pitchFamily="34" charset="0"/>
              </a:rPr>
              <a:t>1998-2003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29249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Copperplate Gothic Bold" pitchFamily="34" charset="0"/>
              </a:rPr>
              <a:t>SFJ </a:t>
            </a:r>
            <a:r>
              <a:rPr lang="de-DE" sz="2800" dirty="0" err="1" smtClean="0">
                <a:latin typeface="Copperplate Gothic Bold" pitchFamily="34" charset="0"/>
              </a:rPr>
              <a:t>Flush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ligation,GSV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stripping,ligature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of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perforators</a:t>
            </a:r>
            <a:r>
              <a:rPr lang="de-DE" sz="2800" dirty="0" smtClean="0">
                <a:latin typeface="Copperplate Gothic Bold" pitchFamily="34" charset="0"/>
              </a:rPr>
              <a:t>, multiple </a:t>
            </a:r>
            <a:r>
              <a:rPr lang="de-DE" sz="2800" dirty="0" err="1" smtClean="0">
                <a:latin typeface="Copperplate Gothic Bold" pitchFamily="34" charset="0"/>
              </a:rPr>
              <a:t>flebectomies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4725144"/>
            <a:ext cx="9252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Copperplate Gothic Bold" pitchFamily="34" charset="0"/>
              </a:rPr>
              <a:t>for</a:t>
            </a:r>
            <a:r>
              <a:rPr lang="de-DE" sz="2800" dirty="0">
                <a:latin typeface="Copperplate Gothic Bold" pitchFamily="34" charset="0"/>
              </a:rPr>
              <a:t> SFJ </a:t>
            </a:r>
            <a:r>
              <a:rPr lang="de-DE" sz="2800" dirty="0" err="1">
                <a:latin typeface="Copperplate Gothic Bold" pitchFamily="34" charset="0"/>
              </a:rPr>
              <a:t>insufficiency</a:t>
            </a:r>
            <a:r>
              <a:rPr lang="de-DE" sz="2800" dirty="0">
                <a:latin typeface="Copperplate Gothic Bold" pitchFamily="34" charset="0"/>
              </a:rPr>
              <a:t>, GSV </a:t>
            </a:r>
            <a:r>
              <a:rPr lang="de-DE" sz="2800" dirty="0" err="1" smtClean="0">
                <a:latin typeface="Copperplate Gothic Bold" pitchFamily="34" charset="0"/>
              </a:rPr>
              <a:t>VV,collateral</a:t>
            </a:r>
            <a:r>
              <a:rPr lang="de-DE" sz="2800" dirty="0" smtClean="0">
                <a:latin typeface="Copperplate Gothic Bold" pitchFamily="34" charset="0"/>
              </a:rPr>
              <a:t> VV,</a:t>
            </a:r>
          </a:p>
          <a:p>
            <a:pPr algn="ctr"/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>
                <a:latin typeface="Copperplate Gothic Bold" pitchFamily="34" charset="0"/>
              </a:rPr>
              <a:t>one</a:t>
            </a:r>
            <a:r>
              <a:rPr lang="de-DE" sz="2800" dirty="0">
                <a:latin typeface="Copperplate Gothic Bold" pitchFamily="34" charset="0"/>
              </a:rPr>
              <a:t> </a:t>
            </a:r>
            <a:r>
              <a:rPr lang="de-DE" sz="2800" dirty="0" err="1">
                <a:latin typeface="Copperplate Gothic Bold" pitchFamily="34" charset="0"/>
              </a:rPr>
              <a:t>or</a:t>
            </a:r>
            <a:r>
              <a:rPr lang="de-DE" sz="2800" dirty="0">
                <a:latin typeface="Copperplate Gothic Bold" pitchFamily="34" charset="0"/>
              </a:rPr>
              <a:t> </a:t>
            </a:r>
            <a:r>
              <a:rPr lang="de-DE" sz="2800" dirty="0" err="1" smtClean="0">
                <a:latin typeface="Copperplate Gothic Bold" pitchFamily="34" charset="0"/>
              </a:rPr>
              <a:t>more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 err="1">
                <a:latin typeface="Copperplate Gothic Bold" pitchFamily="34" charset="0"/>
              </a:rPr>
              <a:t>insufficient</a:t>
            </a:r>
            <a:r>
              <a:rPr lang="de-DE" sz="2800" dirty="0">
                <a:latin typeface="Copperplate Gothic Bold" pitchFamily="34" charset="0"/>
              </a:rPr>
              <a:t> </a:t>
            </a:r>
            <a:r>
              <a:rPr lang="de-DE" sz="2800" dirty="0" err="1">
                <a:latin typeface="Copperplate Gothic Bold" pitchFamily="34" charset="0"/>
              </a:rPr>
              <a:t>perforators</a:t>
            </a:r>
            <a:r>
              <a:rPr lang="de-DE" sz="2800" dirty="0">
                <a:latin typeface="Copperplate Gothic Bold" pitchFamily="34" charset="0"/>
              </a:rPr>
              <a:t>, </a:t>
            </a:r>
            <a:endParaRPr lang="de-DE" sz="2800" dirty="0" smtClean="0">
              <a:latin typeface="Copperplate Gothic Bold" pitchFamily="34" charset="0"/>
            </a:endParaRPr>
          </a:p>
          <a:p>
            <a:pPr algn="ctr"/>
            <a:r>
              <a:rPr lang="de-DE" sz="2800" dirty="0" err="1" smtClean="0">
                <a:latin typeface="Copperplate Gothic Bold" pitchFamily="34" charset="0"/>
              </a:rPr>
              <a:t>at</a:t>
            </a:r>
            <a:r>
              <a:rPr lang="de-DE" sz="2800" dirty="0" smtClean="0">
                <a:latin typeface="Copperplate Gothic Bold" pitchFamily="34" charset="0"/>
              </a:rPr>
              <a:t> </a:t>
            </a:r>
            <a:r>
              <a:rPr lang="de-DE" sz="2800" dirty="0">
                <a:latin typeface="Copperplate Gothic Bold" pitchFamily="34" charset="0"/>
              </a:rPr>
              <a:t>least C2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2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86328" y="147990"/>
            <a:ext cx="3162154" cy="392132"/>
            <a:chOff x="86328" y="147990"/>
            <a:chExt cx="3162154" cy="392132"/>
          </a:xfrm>
        </p:grpSpPr>
        <p:sp>
          <p:nvSpPr>
            <p:cNvPr id="3" name="Rettangolo 2"/>
            <p:cNvSpPr/>
            <p:nvPr/>
          </p:nvSpPr>
          <p:spPr>
            <a:xfrm>
              <a:off x="86328" y="170790"/>
              <a:ext cx="31175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30962" y="147990"/>
              <a:ext cx="311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Recurrent</a:t>
              </a:r>
              <a:r>
                <a:rPr lang="de-DE" dirty="0" smtClean="0">
                  <a:solidFill>
                    <a:schemeClr val="bg1"/>
                  </a:solidFill>
                </a:rPr>
                <a:t> VV </a:t>
              </a:r>
              <a:r>
                <a:rPr lang="de-DE" dirty="0" err="1" smtClean="0">
                  <a:solidFill>
                    <a:schemeClr val="bg1"/>
                  </a:solidFill>
                </a:rPr>
                <a:t>only</a:t>
              </a:r>
              <a:r>
                <a:rPr lang="de-DE" dirty="0" smtClean="0">
                  <a:solidFill>
                    <a:schemeClr val="bg1"/>
                  </a:solidFill>
                </a:rPr>
                <a:t> in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groin</a:t>
              </a:r>
              <a:r>
                <a:rPr lang="de-DE" dirty="0" smtClean="0">
                  <a:solidFill>
                    <a:schemeClr val="bg1"/>
                  </a:solidFill>
                </a:rPr>
                <a:t>?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0" y="21328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534  </a:t>
            </a:r>
            <a:r>
              <a:rPr lang="de-DE" sz="4000" dirty="0" err="1" smtClean="0">
                <a:latin typeface="Copperplate Gothic Bold" pitchFamily="34" charset="0"/>
              </a:rPr>
              <a:t>Legs</a:t>
            </a:r>
            <a:r>
              <a:rPr lang="de-DE" sz="4000" dirty="0" smtClean="0">
                <a:latin typeface="Copperplate Gothic Bold" pitchFamily="34" charset="0"/>
              </a:rPr>
              <a:t> </a:t>
            </a:r>
            <a:r>
              <a:rPr lang="de-DE" sz="4000" dirty="0" err="1" smtClean="0">
                <a:latin typeface="Copperplate Gothic Bold" pitchFamily="34" charset="0"/>
              </a:rPr>
              <a:t>operated</a:t>
            </a:r>
            <a:r>
              <a:rPr lang="de-DE" sz="4000" dirty="0" smtClean="0">
                <a:latin typeface="Copperplate Gothic Bold" pitchFamily="34" charset="0"/>
              </a:rPr>
              <a:t>       100%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483768" y="408144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latin typeface="Copperplate Gothic Bold" pitchFamily="34" charset="0"/>
              </a:rPr>
              <a:t>73 </a:t>
            </a:r>
            <a:r>
              <a:rPr lang="de-DE" sz="3200" dirty="0" err="1" smtClean="0">
                <a:latin typeface="Copperplate Gothic Bold" pitchFamily="34" charset="0"/>
              </a:rPr>
              <a:t>by</a:t>
            </a:r>
            <a:r>
              <a:rPr lang="de-DE" sz="3200" dirty="0" smtClean="0">
                <a:latin typeface="Copperplate Gothic Bold" pitchFamily="34" charset="0"/>
              </a:rPr>
              <a:t> </a:t>
            </a:r>
            <a:r>
              <a:rPr lang="de-DE" sz="3200" dirty="0" err="1" smtClean="0">
                <a:latin typeface="Copperplate Gothic Bold" pitchFamily="34" charset="0"/>
              </a:rPr>
              <a:t>telephone</a:t>
            </a:r>
            <a:r>
              <a:rPr lang="de-DE" sz="3200" dirty="0" smtClean="0">
                <a:latin typeface="Copperplate Gothic Bold" pitchFamily="34" charset="0"/>
              </a:rPr>
              <a:t>  13,6%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28407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61 Lost </a:t>
            </a:r>
            <a:r>
              <a:rPr lang="de-DE" sz="4000" dirty="0" err="1" smtClean="0">
                <a:latin typeface="Copperplate Gothic Bold" pitchFamily="34" charset="0"/>
              </a:rPr>
              <a:t>for</a:t>
            </a:r>
            <a:r>
              <a:rPr lang="de-DE" sz="4000" dirty="0" smtClean="0">
                <a:latin typeface="Copperplate Gothic Bold" pitchFamily="34" charset="0"/>
              </a:rPr>
              <a:t> Follow-</a:t>
            </a:r>
            <a:r>
              <a:rPr lang="de-DE" sz="4000" dirty="0" err="1" smtClean="0">
                <a:latin typeface="Copperplate Gothic Bold" pitchFamily="34" charset="0"/>
              </a:rPr>
              <a:t>up</a:t>
            </a:r>
            <a:r>
              <a:rPr lang="de-DE" sz="4000" dirty="0" smtClean="0">
                <a:latin typeface="Copperplate Gothic Bold" pitchFamily="34" charset="0"/>
              </a:rPr>
              <a:t> 11,4% 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5053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473 </a:t>
            </a:r>
            <a:r>
              <a:rPr lang="de-DE" sz="4000" dirty="0" err="1" smtClean="0">
                <a:latin typeface="Copperplate Gothic Bold" pitchFamily="34" charset="0"/>
              </a:rPr>
              <a:t>approached</a:t>
            </a:r>
            <a:r>
              <a:rPr lang="de-DE" sz="4000" dirty="0" smtClean="0">
                <a:latin typeface="Copperplate Gothic Bold" pitchFamily="34" charset="0"/>
              </a:rPr>
              <a:t>             88,6%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664" y="46872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pperplate Gothic Bold" pitchFamily="34" charset="0"/>
              </a:rPr>
              <a:t>400 </a:t>
            </a:r>
            <a:r>
              <a:rPr lang="de-DE" sz="4000" dirty="0" err="1" smtClean="0">
                <a:latin typeface="Copperplate Gothic Bold" pitchFamily="34" charset="0"/>
              </a:rPr>
              <a:t>Examinated</a:t>
            </a:r>
            <a:r>
              <a:rPr lang="de-DE" sz="4000" dirty="0" smtClean="0">
                <a:latin typeface="Copperplate Gothic Bold" pitchFamily="34" charset="0"/>
              </a:rPr>
              <a:t>               74,9%</a:t>
            </a:r>
            <a:endParaRPr lang="de-DE" sz="2800" dirty="0">
              <a:latin typeface="Copperplate Gothic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latin typeface="Copperplate Gothic Bold" pitchFamily="34" charset="0"/>
              </a:rPr>
              <a:t>Follow-</a:t>
            </a:r>
            <a:r>
              <a:rPr lang="de-DE" sz="4800" dirty="0" err="1" smtClean="0">
                <a:latin typeface="Copperplate Gothic Bold" pitchFamily="34" charset="0"/>
              </a:rPr>
              <a:t>up</a:t>
            </a:r>
            <a:r>
              <a:rPr lang="de-DE" sz="4800" dirty="0" smtClean="0">
                <a:latin typeface="Copperplate Gothic Bold" pitchFamily="34" charset="0"/>
              </a:rPr>
              <a:t> 120± 21 m</a:t>
            </a:r>
            <a:endParaRPr lang="de-DE" sz="4800" dirty="0">
              <a:latin typeface="Copperplate Gothic Bold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-36512" y="5589240"/>
            <a:ext cx="9144000" cy="1077218"/>
            <a:chOff x="9664" y="5589240"/>
            <a:chExt cx="9144000" cy="1077218"/>
          </a:xfrm>
        </p:grpSpPr>
        <p:sp>
          <p:nvSpPr>
            <p:cNvPr id="15" name="Rettangolo 14"/>
            <p:cNvSpPr/>
            <p:nvPr/>
          </p:nvSpPr>
          <p:spPr>
            <a:xfrm>
              <a:off x="202970" y="5589240"/>
              <a:ext cx="8833526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9664" y="5589240"/>
              <a:ext cx="914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 err="1" smtClean="0">
                  <a:latin typeface="Copperplate Gothic Bold" pitchFamily="34" charset="0"/>
                </a:rPr>
                <a:t>Anamnestic,Clinical,Duplex</a:t>
              </a:r>
              <a:r>
                <a:rPr lang="de-DE" sz="3200" dirty="0" smtClean="0">
                  <a:latin typeface="Copperplate Gothic Bold" pitchFamily="34" charset="0"/>
                </a:rPr>
                <a:t> </a:t>
              </a:r>
              <a:r>
                <a:rPr lang="de-DE" sz="3200" dirty="0" err="1" smtClean="0">
                  <a:latin typeface="Copperplate Gothic Bold" pitchFamily="34" charset="0"/>
                </a:rPr>
                <a:t>Control</a:t>
              </a:r>
              <a:endParaRPr lang="de-DE" sz="3200" dirty="0" smtClean="0">
                <a:latin typeface="Copperplate Gothic Bold" pitchFamily="34" charset="0"/>
              </a:endParaRPr>
            </a:p>
            <a:p>
              <a:pPr algn="ctr"/>
              <a:r>
                <a:rPr lang="de-DE" sz="3200" dirty="0" err="1" smtClean="0">
                  <a:latin typeface="Copperplate Gothic Bold" pitchFamily="34" charset="0"/>
                </a:rPr>
                <a:t>by</a:t>
              </a:r>
              <a:r>
                <a:rPr lang="de-DE" sz="3200" dirty="0" smtClean="0">
                  <a:latin typeface="Copperplate Gothic Bold" pitchFamily="34" charset="0"/>
                </a:rPr>
                <a:t> </a:t>
              </a:r>
              <a:r>
                <a:rPr lang="de-DE" sz="3200" dirty="0" err="1" smtClean="0">
                  <a:latin typeface="Copperplate Gothic Bold" pitchFamily="34" charset="0"/>
                </a:rPr>
                <a:t>independent</a:t>
              </a:r>
              <a:r>
                <a:rPr lang="de-DE" sz="3200" dirty="0" smtClean="0">
                  <a:latin typeface="Copperplate Gothic Bold" pitchFamily="34" charset="0"/>
                </a:rPr>
                <a:t> </a:t>
              </a:r>
              <a:r>
                <a:rPr lang="de-DE" sz="3200" dirty="0" err="1" smtClean="0">
                  <a:latin typeface="Copperplate Gothic Bold" pitchFamily="34" charset="0"/>
                </a:rPr>
                <a:t>investigators</a:t>
              </a:r>
              <a:endParaRPr lang="de-DE" sz="3200" dirty="0">
                <a:latin typeface="Copperplate Gothic Bold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51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votes@e-powervote.com"/>
  <p:tag name="PROGRAMID" val="0"/>
  <p:tag name="GROUPID" val="0"/>
  <p:tag name="USEQIDPERSO" val="0"/>
  <p:tag name="NBREPONSES" val="0"/>
  <p:tag name="NBQUESTIONS" val="0"/>
  <p:tag name="NBSLIDES" val="18"/>
  <p:tag name="FILEPATH" val="C:\Users\Public\Documents\VORTRÄGE ab 2011\Fleb des Alpes 2 2013"/>
  <p:tag name="BOXDEFS" val="nb=90;b1=07400;n1=7400¤¤¤¤¤;c1=0;w1=1;b2=07401;n2=7401¤¤¤¤¤;c2=0;w2=1;b3=07402;n3=7402¤¤¤¤¤;c3=0;w3=1;b4=07403;n4=7403¤¤¤¤¤;c4=0;w4=1;b5=07404;n5=7404¤¤¤¤¤;c5=0;w5=1;b6=07405;n6=7405¤¤¤¤¤;c6=0;w6=1;b7=07406;n7=7406¤¤¤¤¤;c7=0;w7=1;b8=07407;n8=7407¤¤¤¤¤;c8=0;w8=1;b9=07408;n9=7408¤¤¤¤¤;c9=0;w9=1;b10=07409;n10=7409¤¤¤¤¤;c10=0;w10=1;b11=07410;n11=7410¤¤¤¤¤;c11=0;w11=1;b12=07411;n12=7411¤¤¤¤¤;c12=0;w12=1;b13=07412;n13=7412¤¤¤¤¤;c13=0;w13=1;b14=07413;n14=7413¤¤¤¤¤;c14=0;w14=1;b15=07414;n15=7414¤¤¤¤¤;c15=0;w15=1;b16=07415;n16=7415¤¤¤¤¤;c16=0;w16=1;b17=07416;n17=7416¤¤¤¤¤;c17=0;w17=1;b18=07417;n18=7417¤¤¤¤¤;c18=0;w18=1;b19=07418;n19=7418¤¤¤¤¤;c19=0;w19=1;b20=07419;n20=7419¤¤¤¤¤;c20=0;w20=1;b21=07420;n21=7420¤¤¤¤¤;c21=0;w21=1;b22=07421;n22=7421¤¤¤¤¤;c22=0;w22=1;b23=07422;n23=7422¤¤¤¤¤;c23=0;w23=1;b24=07423;n24=7423¤¤¤¤¤;c24=0;w24=1;b25=07424;n25=7424¤¤¤¤¤;c25=0;w25=1;b26=07425;n26=7425¤¤¤¤¤;c26=0;w26=1;b27=07426;n27=7426¤¤¤¤¤;c27=0;w27=1;b28=07427;n28=7427¤¤¤¤¤;c28=0;w28=1;b29=07428;n29=7428¤¤¤¤¤;c29=0;w29=1;b30=07429;n30=7429¤¤¤¤¤;c30=0;w30=1;b31=07430;n31=7430¤¤¤¤¤;c31=0;w31=1;b32=07431;n32=7431¤¤¤¤¤;c32=0;w32=1;b33=07432;n33=7432¤¤¤¤¤;c33=0;w33=1;b34=07433;n34=7433¤¤¤¤¤;c34=0;w34=1;b35=07434;n35=7434¤¤¤¤¤;c35=0;w35=1;b36=07435;n36=7435¤¤¤¤¤;c36=0;w36=1;b37=07436;n37=7436¤¤¤¤¤;c37=0;w37=1;b38=07437;n38=7437¤¤¤¤¤;c38=0;w38=1;b39=07438;n39=7438¤¤¤¤¤;c39=0;w39=1;b40=07439;n40=7439¤¤¤¤¤;c40=0;w40=1;b41=07440;n41=7440¤¤¤¤¤;c41=0;w41=1;b42=07441;n42=7441¤¤¤¤¤;c42=0;w42=1;b43=07442;n43=7442¤¤¤¤¤;c43=0;w43=1;b44=07443;n44=7443¤¤¤¤¤;c44=0;w44=1;b45=07444;n45=7444¤¤¤¤¤;c45=0;w45=1;b46=07445;n46=7445¤¤¤¤¤;c46=0;w46=1;b47=07446;n47=7446¤¤¤¤¤;c47=0;w47=1;b48=07447;n48=7447¤¤¤¤¤;c48=0;w48=1;b49=07448;n49=7448¤¤¤¤¤;c49=0;w49=1;b50=07449;n50=7449¤¤¤¤¤;c50=0;w50=1;b51=07450;n51=7450¤¤¤¤¤;c51=0;w51=1;b52=07451;n52=7451¤¤¤¤¤;c52=0;w52=1;b53=07452;n53=7452¤¤¤¤¤;c53=0;w53=1;b54=07453;n54=7453¤¤¤¤¤;c54=0;w54=1;b55=07454;n55=7454¤¤¤¤¤;c55=0;w55=1;b56=07455;n56=7455¤¤¤¤¤;c56=0;w56=1;b57=07456;n57=7456¤¤¤¤¤;c57=0;w57=1;b58=07457;n58=7457¤¤¤¤¤;c58=0;w58=1;b59=07458;n59=7458¤¤¤¤¤;c59=0;w59=1;b60=07459;n60=7459¤¤¤¤¤;c60=0;w60=1;b61=07460;n61=7460¤¤¤¤¤;c61=0;w61=1;b62=07461;n62=7461¤¤¤¤¤;c62=0;w62=1;b63=07462;n63=7462¤¤¤¤¤;c63=0;w63=1;b64=07463;n64=7463¤¤¤¤¤;c64=0;w64=1;b65=07464;n65=7464¤¤¤¤¤;c65=0;w65=1;b66=07465;n66=7465¤¤¤¤¤;c66=0;w66=1;b67=07466;n67=7466¤¤¤¤¤;c67=0;w67=1;b68=07467;n68=7467¤¤¤¤¤;c68=0;w68=1;b69=07468;n69=7468¤¤¤¤¤;c69=0;w69=1;b70=07469;n70=7469¤¤¤¤¤;c70=0;w70=1;b71=07470;n71=7470¤¤¤¤¤;c71=0;w71=1;b72=07471;n72=7471¤¤¤¤¤;c72=0;w72=1;b73=07472;n73=7472¤¤¤¤¤;c73=0;w73=1;b74=07473;n74=7473¤¤¤¤¤;c74=0;w74=1;b75=07474;n75=7474¤¤¤¤¤;c75=0;w75=1;b76=07475;n76=7475¤¤¤¤¤;c76=0;w76=1;b77=07476;n77=7476¤¤¤¤¤;c77=0;w77=1;b78=07477;n78=7477¤¤¤¤¤;c78=0;w78=1;b79=07478;n79=7478¤¤¤¤¤;c79=0;w79=1;b80=07479;n80=7479¤¤¤¤¤;c80=0;w80=1;b81=07480;n81=7480¤¤¤¤¤;c81=0;w81=1;b82=07481;n82=7481¤¤¤¤¤;c82=0;w82=1;b83=07482;n83=7482¤¤¤¤¤;c83=0;w83=1;b84=07483;n84=7483¤¤¤¤¤;c84=0;w84=1;b85=07484;n85=7484¤¤¤¤¤;c85=0;w85=1;b86=07485;n86=7485¤¤¤¤¤;c86=0;w86=1;b87=07486;n87=7486¤¤¤¤¤;c87=0;w87=1;b88=07487;n88=7487¤¤¤¤¤;c88=0;w88=1;b89=07488;n89=7488¤¤¤¤¤;c89=0;w89=1;b90=07489;n90=7489¤¤¤¤¤;c90=0;w90=1;"/>
  <p:tag name="BOXCOLSHEADS" val="SyncPart=1¤SyncOrder=1¤T1=#¤W1=480,189¤Cb1=¤Ct1=¤T2=*¤W2=750,0473¤Cb2=¤Ct2=¤T3=Team¤W3=1440¤Cb3=¤Ct3=¤T4=Name¤W4=1440¤Cb4=¤Ct4=¤T5=First name¤W5=1440¤Cb5=¤Ct5=¤T6=Service¤W6=1440¤Cb6=¤Ct6=¤T7=e-mail¤W7=1440¤Cb7=¤Ct7=¤T8=Comments¤W8=1440¤Cb8=¤Ct8=¤"/>
  <p:tag name="BOXFILE" val="c:\powervote\Sessions\box.ini"/>
  <p:tag name="SENDID" val="AT#1878787A28A8791"/>
  <p:tag name="SENDPASS" val="AT#1CECECECECE89AED596"/>
  <p:tag name="PXID" val="4"/>
  <p:tag name="PVXVOTES" val="4.9.99u2"/>
  <p:tag name="SLIDEID" val="2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4"/>
  <p:tag name="SID" val="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288"/>
  <p:tag name="NAME" val="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Presentazione su schermo (4:3)</PresentationFormat>
  <Paragraphs>310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Heinrich Ebner</dc:creator>
  <cp:lastModifiedBy>Heinrich Ebner</cp:lastModifiedBy>
  <cp:revision>205</cp:revision>
  <dcterms:created xsi:type="dcterms:W3CDTF">2013-01-02T09:37:42Z</dcterms:created>
  <dcterms:modified xsi:type="dcterms:W3CDTF">2013-02-08T09:36:38Z</dcterms:modified>
</cp:coreProperties>
</file>