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8" r:id="rId3"/>
    <p:sldId id="257" r:id="rId4"/>
    <p:sldId id="266" r:id="rId5"/>
    <p:sldId id="268" r:id="rId6"/>
    <p:sldId id="270" r:id="rId7"/>
    <p:sldId id="265" r:id="rId8"/>
    <p:sldId id="277" r:id="rId9"/>
    <p:sldId id="279" r:id="rId10"/>
    <p:sldId id="291" r:id="rId11"/>
    <p:sldId id="280" r:id="rId12"/>
    <p:sldId id="290" r:id="rId13"/>
    <p:sldId id="281" r:id="rId14"/>
    <p:sldId id="282" r:id="rId15"/>
    <p:sldId id="293" r:id="rId16"/>
    <p:sldId id="283" r:id="rId17"/>
    <p:sldId id="284" r:id="rId18"/>
    <p:sldId id="285" r:id="rId19"/>
    <p:sldId id="286" r:id="rId20"/>
    <p:sldId id="288" r:id="rId21"/>
    <p:sldId id="292" r:id="rId22"/>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varScale="1">
        <p:scale>
          <a:sx n="117" d="100"/>
          <a:sy n="117" d="100"/>
        </p:scale>
        <p:origin x="-146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458AD26-899D-4D3B-AB65-CC0398DF4F24}" type="datetimeFigureOut">
              <a:rPr lang="it-IT"/>
              <a:pPr>
                <a:defRPr/>
              </a:pPr>
              <a:t>30/01/2013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F4E9D44-48F6-4646-BBDE-A1D45E046705}"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F1BE5916-FE34-4C48-8BA5-972BFE7791F5}" type="datetimeFigureOut">
              <a:rPr lang="it-IT"/>
              <a:pPr>
                <a:defRPr/>
              </a:pPr>
              <a:t>30/01/2013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4CCA0DB-7B47-4C64-9D31-ECC8220B05B0}"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1DC3F0F-F1EF-484E-9D99-A39D7162BEC0}" type="datetimeFigureOut">
              <a:rPr lang="it-IT"/>
              <a:pPr>
                <a:defRPr/>
              </a:pPr>
              <a:t>30/01/2013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1494ACA-FD0E-4659-8A5F-EF03D20D1E0F}"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6B99DE84-1872-4CA5-98B5-D2648AAF1F7F}" type="datetimeFigureOut">
              <a:rPr lang="it-IT"/>
              <a:pPr>
                <a:defRPr/>
              </a:pPr>
              <a:t>30/01/2013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77F3641-9947-499A-9623-DAD5BD801E78}"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704DF3E-BD47-4030-939C-DD5327B4691D}" type="datetimeFigureOut">
              <a:rPr lang="it-IT"/>
              <a:pPr>
                <a:defRPr/>
              </a:pPr>
              <a:t>30/01/2013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2F02138-ED68-47F9-AF2F-B5A6315ECE44}"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71A5768A-8470-4BEA-906B-2D5E09E284DB}" type="datetimeFigureOut">
              <a:rPr lang="it-IT"/>
              <a:pPr>
                <a:defRPr/>
              </a:pPr>
              <a:t>30/01/2013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FD2E5B6-FABC-4837-A106-A20CE7847EA6}"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60168949-7CD8-4666-A221-24A1B8229D9F}" type="datetimeFigureOut">
              <a:rPr lang="it-IT"/>
              <a:pPr>
                <a:defRPr/>
              </a:pPr>
              <a:t>30/01/2013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92C7735C-7670-4D6D-BDC4-D656D071A64A}"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790450BE-42D0-4F5E-B277-963853C8FC64}" type="datetimeFigureOut">
              <a:rPr lang="it-IT"/>
              <a:pPr>
                <a:defRPr/>
              </a:pPr>
              <a:t>30/01/2013</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24A62BD9-2B54-40F3-B063-5DDF3BA9CA6A}"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BD8A5EDB-BA36-47A8-B599-9BE426384AFA}" type="datetimeFigureOut">
              <a:rPr lang="it-IT"/>
              <a:pPr>
                <a:defRPr/>
              </a:pPr>
              <a:t>30/01/2013</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A8F08663-2EFD-4821-B24B-E6719A92E9CD}"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045031EB-72AB-4AD4-8738-6877F0E6008B}" type="datetimeFigureOut">
              <a:rPr lang="it-IT"/>
              <a:pPr>
                <a:defRPr/>
              </a:pPr>
              <a:t>30/01/2013</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95C456B4-D5E5-4F89-8660-068A4183FE4F}"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6080449D-8CFC-4ADE-AAAF-147723EF6345}" type="datetimeFigureOut">
              <a:rPr lang="it-IT"/>
              <a:pPr>
                <a:defRPr/>
              </a:pPr>
              <a:t>30/01/2013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F6966BBE-A1A4-45F4-97B2-C183A69056EF}"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0107E99-05B3-489F-8F9B-8A9FC4243AD8}" type="datetimeFigureOut">
              <a:rPr lang="it-IT"/>
              <a:pPr>
                <a:defRPr/>
              </a:pPr>
              <a:t>30/01/2013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5D45B3DF-527F-4EDF-8EA6-AE6E137BD735}"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B1727EB-6B5A-4241-870F-109A09EA266A}" type="datetimeFigureOut">
              <a:rPr lang="it-IT"/>
              <a:pPr>
                <a:defRPr/>
              </a:pPr>
              <a:t>30/01/2013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C0F165B-0117-4622-AFA8-9F9C5959D923}"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olo 1"/>
          <p:cNvSpPr>
            <a:spLocks noGrp="1"/>
          </p:cNvSpPr>
          <p:nvPr>
            <p:ph type="ctrTitle"/>
          </p:nvPr>
        </p:nvSpPr>
        <p:spPr>
          <a:xfrm>
            <a:off x="755650" y="1052513"/>
            <a:ext cx="7772400" cy="3024187"/>
          </a:xfrm>
        </p:spPr>
        <p:txBody>
          <a:bodyPr/>
          <a:lstStyle/>
          <a:p>
            <a:pPr eaLnBrk="1" hangingPunct="1"/>
            <a:r>
              <a:rPr lang="it-IT" smtClean="0">
                <a:latin typeface="Angsana New" pitchFamily="18" charset="-34"/>
                <a:cs typeface="Angsana New" pitchFamily="18" charset="-34"/>
              </a:rPr>
              <a:t>TRATTAMENTO COMBINATO: CROSSECTOMIA SAFENO-FEMORALE E SCLEROTERAPIA CON SCHIUMA DELLA VENA SAFENA INTERNA .</a:t>
            </a:r>
          </a:p>
        </p:txBody>
      </p:sp>
      <p:sp>
        <p:nvSpPr>
          <p:cNvPr id="14338" name="Sottotitolo 2"/>
          <p:cNvSpPr>
            <a:spLocks noGrp="1"/>
          </p:cNvSpPr>
          <p:nvPr>
            <p:ph type="subTitle" idx="1"/>
          </p:nvPr>
        </p:nvSpPr>
        <p:spPr>
          <a:xfrm>
            <a:off x="4140200" y="5445125"/>
            <a:ext cx="4608513" cy="1057275"/>
          </a:xfrm>
        </p:spPr>
        <p:txBody>
          <a:bodyPr/>
          <a:lstStyle/>
          <a:p>
            <a:pPr eaLnBrk="1" hangingPunct="1"/>
            <a:r>
              <a:rPr lang="it-IT" sz="2000" smtClean="0">
                <a:solidFill>
                  <a:srgbClr val="000000"/>
                </a:solidFill>
                <a:latin typeface="Angsana New" pitchFamily="18" charset="-34"/>
                <a:cs typeface="Angsana New" pitchFamily="18" charset="-34"/>
              </a:rPr>
              <a:t>STUDIO MEDICO-FLEBOLOGICO</a:t>
            </a:r>
          </a:p>
          <a:p>
            <a:pPr eaLnBrk="1" hangingPunct="1"/>
            <a:r>
              <a:rPr lang="it-IT" sz="2000" smtClean="0">
                <a:solidFill>
                  <a:srgbClr val="000000"/>
                </a:solidFill>
                <a:latin typeface="Angsana New" pitchFamily="18" charset="-34"/>
                <a:cs typeface="Angsana New" pitchFamily="18" charset="-34"/>
              </a:rPr>
              <a:t>DOTT. SABINO PARADISO</a:t>
            </a:r>
          </a:p>
          <a:p>
            <a:pPr eaLnBrk="1" hangingPunct="1"/>
            <a:r>
              <a:rPr lang="it-IT" sz="2000" smtClean="0">
                <a:solidFill>
                  <a:srgbClr val="000000"/>
                </a:solidFill>
                <a:latin typeface="Angsana New" pitchFamily="18" charset="-34"/>
                <a:cs typeface="Angsana New" pitchFamily="18" charset="-34"/>
              </a:rPr>
              <a:t>TRANI (BT)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asellaDiTesto 1"/>
          <p:cNvSpPr txBox="1">
            <a:spLocks noChangeArrowheads="1"/>
          </p:cNvSpPr>
          <p:nvPr/>
        </p:nvSpPr>
        <p:spPr bwMode="auto">
          <a:xfrm>
            <a:off x="395288" y="1125538"/>
            <a:ext cx="8143875" cy="1920875"/>
          </a:xfrm>
          <a:prstGeom prst="rect">
            <a:avLst/>
          </a:prstGeom>
          <a:noFill/>
          <a:ln w="9525">
            <a:noFill/>
            <a:miter lim="800000"/>
            <a:headEnd/>
            <a:tailEnd/>
          </a:ln>
        </p:spPr>
        <p:txBody>
          <a:bodyPr>
            <a:spAutoFit/>
          </a:bodyPr>
          <a:lstStyle/>
          <a:p>
            <a:r>
              <a:rPr lang="it-IT" sz="3000">
                <a:latin typeface="Angsana New" pitchFamily="18" charset="-34"/>
              </a:rPr>
              <a:t>Il paziente, appena finito il trattamento combinato, si può </a:t>
            </a:r>
            <a:r>
              <a:rPr lang="it-IT" sz="3000" b="1">
                <a:latin typeface="Angsana New" pitchFamily="18" charset="-34"/>
              </a:rPr>
              <a:t>subito</a:t>
            </a:r>
            <a:r>
              <a:rPr lang="it-IT" sz="3000">
                <a:latin typeface="Angsana New" pitchFamily="18" charset="-34"/>
              </a:rPr>
              <a:t> alzare dal lettino operatorio ed è libero, col massimo comfort, di effettuare </a:t>
            </a:r>
            <a:r>
              <a:rPr lang="it-IT" sz="3000" b="1">
                <a:latin typeface="Angsana New" pitchFamily="18" charset="-34"/>
              </a:rPr>
              <a:t>qualunque</a:t>
            </a:r>
            <a:r>
              <a:rPr lang="it-IT" sz="3000">
                <a:latin typeface="Angsana New" pitchFamily="18" charset="-34"/>
              </a:rPr>
              <a:t> </a:t>
            </a:r>
            <a:r>
              <a:rPr lang="it-IT" sz="3000" b="1">
                <a:latin typeface="Angsana New" pitchFamily="18" charset="-34"/>
              </a:rPr>
              <a:t>movimento</a:t>
            </a:r>
            <a:r>
              <a:rPr lang="it-IT" sz="3000">
                <a:latin typeface="Angsana New" pitchFamily="18" charset="-34"/>
              </a:rPr>
              <a:t>, a differenza di quanto accade quando, invece, è sottoposto ad anestesia spinale o bi-block.</a:t>
            </a:r>
          </a:p>
        </p:txBody>
      </p:sp>
      <p:pic>
        <p:nvPicPr>
          <p:cNvPr id="23555" name="Picture 3" descr="IMG_0817"/>
          <p:cNvPicPr>
            <a:picLocks noChangeAspect="1" noChangeArrowheads="1"/>
          </p:cNvPicPr>
          <p:nvPr/>
        </p:nvPicPr>
        <p:blipFill>
          <a:blip r:embed="rId2"/>
          <a:srcRect/>
          <a:stretch>
            <a:fillRect/>
          </a:stretch>
        </p:blipFill>
        <p:spPr bwMode="auto">
          <a:xfrm>
            <a:off x="2195513" y="3141663"/>
            <a:ext cx="4464050" cy="33480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fade">
                                      <p:cBhvr>
                                        <p:cTn id="7" dur="20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asellaDiTesto 1"/>
          <p:cNvSpPr txBox="1">
            <a:spLocks noChangeArrowheads="1"/>
          </p:cNvSpPr>
          <p:nvPr/>
        </p:nvSpPr>
        <p:spPr bwMode="auto">
          <a:xfrm>
            <a:off x="179388" y="1741488"/>
            <a:ext cx="8534400" cy="3109912"/>
          </a:xfrm>
          <a:prstGeom prst="rect">
            <a:avLst/>
          </a:prstGeom>
          <a:noFill/>
          <a:ln w="9525">
            <a:noFill/>
            <a:miter lim="800000"/>
            <a:headEnd/>
            <a:tailEnd/>
          </a:ln>
        </p:spPr>
        <p:txBody>
          <a:bodyPr>
            <a:spAutoFit/>
          </a:bodyPr>
          <a:lstStyle/>
          <a:p>
            <a:r>
              <a:rPr lang="it-IT" sz="3000">
                <a:latin typeface="Angsana New" pitchFamily="18" charset="-34"/>
                <a:cs typeface="Angsana New" pitchFamily="18" charset="-34"/>
              </a:rPr>
              <a:t>Così facendo, possiamo operare con la </a:t>
            </a:r>
            <a:r>
              <a:rPr lang="it-IT" sz="3000" b="1">
                <a:latin typeface="Angsana New" pitchFamily="18" charset="-34"/>
                <a:cs typeface="Angsana New" pitchFamily="18" charset="-34"/>
              </a:rPr>
              <a:t>massima sicurezza </a:t>
            </a:r>
            <a:r>
              <a:rPr lang="it-IT" sz="3000">
                <a:latin typeface="Angsana New" pitchFamily="18" charset="-34"/>
                <a:cs typeface="Angsana New" pitchFamily="18" charset="-34"/>
              </a:rPr>
              <a:t>per evitare l’eventuale paventato rischio di embolia sia perché  nella miscela abbiamo usato </a:t>
            </a:r>
            <a:r>
              <a:rPr lang="it-IT" sz="3000" b="1">
                <a:latin typeface="Angsana New" pitchFamily="18" charset="-34"/>
                <a:cs typeface="Angsana New" pitchFamily="18" charset="-34"/>
              </a:rPr>
              <a:t>ossigeno puro</a:t>
            </a:r>
            <a:r>
              <a:rPr lang="it-IT" sz="3000">
                <a:latin typeface="Angsana New" pitchFamily="18" charset="-34"/>
                <a:cs typeface="Angsana New" pitchFamily="18" charset="-34"/>
              </a:rPr>
              <a:t> (in assenza assoluta di azoto), sia perché col </a:t>
            </a:r>
            <a:r>
              <a:rPr lang="it-IT" sz="3000" b="1">
                <a:latin typeface="Angsana New" pitchFamily="18" charset="-34"/>
                <a:cs typeface="Angsana New" pitchFamily="18" charset="-34"/>
              </a:rPr>
              <a:t>Trendelemburg  (spinto) </a:t>
            </a:r>
            <a:r>
              <a:rPr lang="it-IT" sz="3000">
                <a:latin typeface="Angsana New" pitchFamily="18" charset="-34"/>
                <a:cs typeface="Angsana New" pitchFamily="18" charset="-34"/>
              </a:rPr>
              <a:t>eventuali bolle gassose non potranno che dislocarsi distalmente,  e non certo verso il cuore ed i polmoni, ma soprattutto perché </a:t>
            </a:r>
            <a:r>
              <a:rPr lang="it-IT" sz="3000" b="1">
                <a:latin typeface="Angsana New" pitchFamily="18" charset="-34"/>
                <a:cs typeface="Angsana New" pitchFamily="18" charset="-34"/>
              </a:rPr>
              <a:t>con la crossectomia abbiamo di fatto già isolato preventivamente il sistema safenico dall’asse femorale</a:t>
            </a:r>
            <a:r>
              <a:rPr lang="it-IT" sz="3000">
                <a:latin typeface="Angsana New" pitchFamily="18" charset="-34"/>
                <a:cs typeface="Angsana New" pitchFamily="18" charset="-34"/>
              </a:rPr>
              <a:t>.</a:t>
            </a:r>
          </a:p>
          <a:p>
            <a:pPr algn="just"/>
            <a:endParaRPr lang="it-IT">
              <a:latin typeface="Angsana New" pitchFamily="18" charset="-34"/>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asellaDiTesto 1"/>
          <p:cNvSpPr txBox="1">
            <a:spLocks noChangeArrowheads="1"/>
          </p:cNvSpPr>
          <p:nvPr/>
        </p:nvSpPr>
        <p:spPr bwMode="auto">
          <a:xfrm>
            <a:off x="468313" y="1196975"/>
            <a:ext cx="8358187" cy="2862263"/>
          </a:xfrm>
          <a:prstGeom prst="rect">
            <a:avLst/>
          </a:prstGeom>
          <a:noFill/>
          <a:ln w="9525">
            <a:noFill/>
            <a:miter lim="800000"/>
            <a:headEnd/>
            <a:tailEnd/>
          </a:ln>
        </p:spPr>
        <p:txBody>
          <a:bodyPr>
            <a:spAutoFit/>
          </a:bodyPr>
          <a:lstStyle/>
          <a:p>
            <a:endParaRPr lang="it-IT" sz="3000">
              <a:latin typeface="Angsana New" pitchFamily="18" charset="-34"/>
            </a:endParaRPr>
          </a:p>
          <a:p>
            <a:endParaRPr lang="it-IT" sz="3000">
              <a:latin typeface="Angsana New" pitchFamily="18" charset="-34"/>
            </a:endParaRPr>
          </a:p>
          <a:p>
            <a:r>
              <a:rPr lang="it-IT" sz="3000">
                <a:latin typeface="Angsana New" pitchFamily="18" charset="-34"/>
              </a:rPr>
              <a:t>Non è assolutamente prevista una seconda seduta di scleroterapia con schiuma, in quanto l’esperienza clinica dà riscontro di buoni risultati dopo </a:t>
            </a:r>
            <a:r>
              <a:rPr lang="it-IT" sz="3000" b="1">
                <a:latin typeface="Angsana New" pitchFamily="18" charset="-34"/>
              </a:rPr>
              <a:t>il solo ed unico trattamento combinato</a:t>
            </a:r>
            <a:r>
              <a:rPr lang="it-IT" sz="3000">
                <a:latin typeface="Angsana New" pitchFamily="18" charset="-34"/>
              </a:rPr>
              <a:t>, proprio perché  </a:t>
            </a:r>
            <a:r>
              <a:rPr lang="it-IT" sz="3000" b="1">
                <a:latin typeface="Angsana New" pitchFamily="18" charset="-34"/>
              </a:rPr>
              <a:t>la preventiva crossectomia ha eliminato il  flusso venoso retrogrado in sede ostiale</a:t>
            </a:r>
            <a:r>
              <a:rPr lang="it-IT" sz="3000">
                <a:latin typeface="Angsana New" pitchFamily="18" charset="-34"/>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asellaDiTesto 1"/>
          <p:cNvSpPr txBox="1">
            <a:spLocks noChangeArrowheads="1"/>
          </p:cNvSpPr>
          <p:nvPr/>
        </p:nvSpPr>
        <p:spPr bwMode="auto">
          <a:xfrm>
            <a:off x="200025" y="119063"/>
            <a:ext cx="8713788" cy="4062412"/>
          </a:xfrm>
          <a:prstGeom prst="rect">
            <a:avLst/>
          </a:prstGeom>
          <a:noFill/>
          <a:ln w="9525">
            <a:noFill/>
            <a:miter lim="800000"/>
            <a:headEnd/>
            <a:tailEnd/>
          </a:ln>
        </p:spPr>
        <p:txBody>
          <a:bodyPr>
            <a:spAutoFit/>
          </a:bodyPr>
          <a:lstStyle/>
          <a:p>
            <a:r>
              <a:rPr lang="it-IT" sz="3000">
                <a:latin typeface="Angsana New" pitchFamily="18" charset="-34"/>
                <a:cs typeface="Angsana New" pitchFamily="18" charset="-34"/>
              </a:rPr>
              <a:t>Oltre alla </a:t>
            </a:r>
            <a:r>
              <a:rPr lang="it-IT" sz="3000" b="1">
                <a:latin typeface="Angsana New" pitchFamily="18" charset="-34"/>
                <a:cs typeface="Angsana New" pitchFamily="18" charset="-34"/>
              </a:rPr>
              <a:t>sicurezza</a:t>
            </a:r>
            <a:r>
              <a:rPr lang="it-IT" sz="3000">
                <a:latin typeface="Angsana New" pitchFamily="18" charset="-34"/>
                <a:cs typeface="Angsana New" pitchFamily="18" charset="-34"/>
              </a:rPr>
              <a:t>, altro vantaggio, per niente trascurabile, è l’assoluta assenza di stravaso (e quindi di perdita) di schiuma nel sottocutaneo ed assoluta mancanza di ulteriore dislocazione di schiuma diluita nell’asse venoso profondo.</a:t>
            </a:r>
          </a:p>
          <a:p>
            <a:r>
              <a:rPr lang="it-IT" sz="3000">
                <a:latin typeface="Angsana New" pitchFamily="18" charset="-34"/>
                <a:cs typeface="Angsana New" pitchFamily="18" charset="-34"/>
              </a:rPr>
              <a:t>Così la schiuma </a:t>
            </a:r>
            <a:r>
              <a:rPr lang="it-IT" sz="3000" b="1">
                <a:latin typeface="Angsana New" pitchFamily="18" charset="-34"/>
                <a:cs typeface="Angsana New" pitchFamily="18" charset="-34"/>
              </a:rPr>
              <a:t>resta bloccata nell’asse safenico interno</a:t>
            </a:r>
            <a:r>
              <a:rPr lang="it-IT" sz="3000">
                <a:latin typeface="Angsana New" pitchFamily="18" charset="-34"/>
                <a:cs typeface="Angsana New" pitchFamily="18" charset="-34"/>
              </a:rPr>
              <a:t>, potendo agire al massimo non solo sul suo endotelio ma contestualmente anche su quello di alcune </a:t>
            </a:r>
            <a:r>
              <a:rPr lang="it-IT" sz="3000" b="1">
                <a:latin typeface="Angsana New" pitchFamily="18" charset="-34"/>
                <a:cs typeface="Angsana New" pitchFamily="18" charset="-34"/>
              </a:rPr>
              <a:t>vene tributarie e/o comunicanti varicose </a:t>
            </a:r>
            <a:r>
              <a:rPr lang="it-IT" sz="3000">
                <a:latin typeface="Angsana New" pitchFamily="18" charset="-34"/>
                <a:cs typeface="Angsana New" pitchFamily="18" charset="-34"/>
              </a:rPr>
              <a:t>( come può essere la vena safena accessoria o la vena di Giacomini), che in genere con il trattamento chirurgico verrebbero trattate solo con varicectomie aggiuntive.</a:t>
            </a:r>
          </a:p>
          <a:p>
            <a:endParaRPr lang="it-IT">
              <a:latin typeface="Calibri" pitchFamily="34" charset="0"/>
            </a:endParaRPr>
          </a:p>
        </p:txBody>
      </p:sp>
      <p:pic>
        <p:nvPicPr>
          <p:cNvPr id="26628" name="Picture 4" descr="prima"/>
          <p:cNvPicPr>
            <a:picLocks noChangeAspect="1" noChangeArrowheads="1"/>
          </p:cNvPicPr>
          <p:nvPr/>
        </p:nvPicPr>
        <p:blipFill>
          <a:blip r:embed="rId2"/>
          <a:srcRect/>
          <a:stretch>
            <a:fillRect/>
          </a:stretch>
        </p:blipFill>
        <p:spPr bwMode="auto">
          <a:xfrm>
            <a:off x="1835150" y="4076700"/>
            <a:ext cx="5332413" cy="24939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fade">
                                      <p:cBhvr>
                                        <p:cTn id="7" dur="20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asellaDiTesto 1"/>
          <p:cNvSpPr txBox="1">
            <a:spLocks noChangeArrowheads="1"/>
          </p:cNvSpPr>
          <p:nvPr/>
        </p:nvSpPr>
        <p:spPr bwMode="auto">
          <a:xfrm>
            <a:off x="468313" y="2708275"/>
            <a:ext cx="8353425" cy="1938338"/>
          </a:xfrm>
          <a:prstGeom prst="rect">
            <a:avLst/>
          </a:prstGeom>
          <a:noFill/>
          <a:ln w="9525">
            <a:noFill/>
            <a:miter lim="800000"/>
            <a:headEnd/>
            <a:tailEnd/>
          </a:ln>
        </p:spPr>
        <p:txBody>
          <a:bodyPr>
            <a:spAutoFit/>
          </a:bodyPr>
          <a:lstStyle/>
          <a:p>
            <a:r>
              <a:rPr lang="it-IT" sz="3000">
                <a:latin typeface="Angsana New" pitchFamily="18" charset="-34"/>
                <a:cs typeface="Angsana New" pitchFamily="18" charset="-34"/>
              </a:rPr>
              <a:t>Non è infrequente, infatti, rimanere favorevolmente sorpresi alla visita di controllo, a distanza di due mesi circa, nel vedere scomparse quelle vene tributarie e/o comunicanti ectasiche, che si volevano trattare successivamente con scleroterapia.</a:t>
            </a:r>
          </a:p>
        </p:txBody>
      </p:sp>
      <p:pic>
        <p:nvPicPr>
          <p:cNvPr id="27651" name="Picture 3" descr="stupito"/>
          <p:cNvPicPr>
            <a:picLocks noChangeAspect="1" noChangeArrowheads="1"/>
          </p:cNvPicPr>
          <p:nvPr/>
        </p:nvPicPr>
        <p:blipFill>
          <a:blip r:embed="rId2"/>
          <a:srcRect/>
          <a:stretch>
            <a:fillRect/>
          </a:stretch>
        </p:blipFill>
        <p:spPr bwMode="auto">
          <a:xfrm>
            <a:off x="6877050" y="4194175"/>
            <a:ext cx="1712913" cy="2474913"/>
          </a:xfrm>
          <a:prstGeom prst="rect">
            <a:avLst/>
          </a:prstGeom>
          <a:noFill/>
          <a:ln w="9525">
            <a:noFill/>
            <a:miter lim="800000"/>
            <a:headEnd/>
            <a:tailEnd/>
          </a:ln>
        </p:spPr>
      </p:pic>
      <p:pic>
        <p:nvPicPr>
          <p:cNvPr id="2" name="Picture 7" descr="prima"/>
          <p:cNvPicPr>
            <a:picLocks noChangeAspect="1" noChangeArrowheads="1"/>
          </p:cNvPicPr>
          <p:nvPr/>
        </p:nvPicPr>
        <p:blipFill>
          <a:blip r:embed="rId3"/>
          <a:srcRect/>
          <a:stretch>
            <a:fillRect/>
          </a:stretch>
        </p:blipFill>
        <p:spPr bwMode="auto">
          <a:xfrm>
            <a:off x="684213" y="260350"/>
            <a:ext cx="5260975" cy="2460625"/>
          </a:xfrm>
          <a:prstGeom prst="rect">
            <a:avLst/>
          </a:prstGeom>
          <a:noFill/>
          <a:ln w="9525">
            <a:noFill/>
            <a:miter lim="800000"/>
            <a:headEnd/>
            <a:tailEnd/>
          </a:ln>
        </p:spPr>
      </p:pic>
      <p:pic>
        <p:nvPicPr>
          <p:cNvPr id="27656" name="Picture 8" descr="dopo"/>
          <p:cNvPicPr>
            <a:picLocks noChangeAspect="1" noChangeArrowheads="1"/>
          </p:cNvPicPr>
          <p:nvPr/>
        </p:nvPicPr>
        <p:blipFill>
          <a:blip r:embed="rId4"/>
          <a:srcRect/>
          <a:stretch>
            <a:fillRect/>
          </a:stretch>
        </p:blipFill>
        <p:spPr bwMode="auto">
          <a:xfrm>
            <a:off x="493713" y="4724400"/>
            <a:ext cx="5557837" cy="1893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656"/>
                                        </p:tgtEl>
                                        <p:attrNameLst>
                                          <p:attrName>style.visibility</p:attrName>
                                        </p:attrNameLst>
                                      </p:cBhvr>
                                      <p:to>
                                        <p:strVal val="visible"/>
                                      </p:to>
                                    </p:set>
                                    <p:animEffect transition="in" filter="fade">
                                      <p:cBhvr>
                                        <p:cTn id="7" dur="2000"/>
                                        <p:tgtEl>
                                          <p:spTgt spid="2765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7651"/>
                                        </p:tgtEl>
                                        <p:attrNameLst>
                                          <p:attrName>style.visibility</p:attrName>
                                        </p:attrNameLst>
                                      </p:cBhvr>
                                      <p:to>
                                        <p:strVal val="visible"/>
                                      </p:to>
                                    </p:set>
                                    <p:animEffect transition="in" filter="fade">
                                      <p:cBhvr>
                                        <p:cTn id="11" dur="2000"/>
                                        <p:tgtEl>
                                          <p:spTgt spid="27651"/>
                                        </p:tgtEl>
                                      </p:cBhvr>
                                    </p:animEffect>
                                  </p:childTnLst>
                                </p:cTn>
                              </p:par>
                              <p:par>
                                <p:cTn id="12" presetID="6" presetClass="emph" presetSubtype="0" fill="hold" nodeType="withEffect">
                                  <p:stCondLst>
                                    <p:cond delay="0"/>
                                  </p:stCondLst>
                                  <p:childTnLst>
                                    <p:animScale>
                                      <p:cBhvr>
                                        <p:cTn id="13" dur="2000" fill="hold"/>
                                        <p:tgtEl>
                                          <p:spTgt spid="2765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Immagine 1" descr="foto trattamento combinato.JPG"/>
          <p:cNvPicPr>
            <a:picLocks noChangeAspect="1"/>
          </p:cNvPicPr>
          <p:nvPr/>
        </p:nvPicPr>
        <p:blipFill>
          <a:blip r:embed="rId2"/>
          <a:srcRect/>
          <a:stretch>
            <a:fillRect/>
          </a:stretch>
        </p:blipFill>
        <p:spPr bwMode="auto">
          <a:xfrm>
            <a:off x="0" y="0"/>
            <a:ext cx="4464050" cy="3429000"/>
          </a:xfrm>
          <a:prstGeom prst="rect">
            <a:avLst/>
          </a:prstGeom>
          <a:noFill/>
          <a:ln w="9525">
            <a:noFill/>
            <a:miter lim="800000"/>
            <a:headEnd/>
            <a:tailEnd/>
          </a:ln>
        </p:spPr>
      </p:pic>
      <p:pic>
        <p:nvPicPr>
          <p:cNvPr id="28674" name="Immagine 2" descr="foto trattamento combinato2.JPG"/>
          <p:cNvPicPr>
            <a:picLocks noChangeAspect="1"/>
          </p:cNvPicPr>
          <p:nvPr/>
        </p:nvPicPr>
        <p:blipFill>
          <a:blip r:embed="rId3"/>
          <a:srcRect/>
          <a:stretch>
            <a:fillRect/>
          </a:stretch>
        </p:blipFill>
        <p:spPr bwMode="auto">
          <a:xfrm>
            <a:off x="4567238" y="3316288"/>
            <a:ext cx="4576762" cy="3514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asellaDiTesto 1"/>
          <p:cNvSpPr txBox="1">
            <a:spLocks noChangeArrowheads="1"/>
          </p:cNvSpPr>
          <p:nvPr/>
        </p:nvSpPr>
        <p:spPr bwMode="auto">
          <a:xfrm>
            <a:off x="468313" y="2708275"/>
            <a:ext cx="8207375" cy="1938338"/>
          </a:xfrm>
          <a:prstGeom prst="rect">
            <a:avLst/>
          </a:prstGeom>
          <a:noFill/>
          <a:ln w="9525">
            <a:noFill/>
            <a:miter lim="800000"/>
            <a:headEnd/>
            <a:tailEnd/>
          </a:ln>
        </p:spPr>
        <p:txBody>
          <a:bodyPr>
            <a:spAutoFit/>
          </a:bodyPr>
          <a:lstStyle/>
          <a:p>
            <a:r>
              <a:rPr lang="it-IT" sz="3000">
                <a:latin typeface="Angsana New" pitchFamily="18" charset="-34"/>
                <a:cs typeface="Angsana New" pitchFamily="18" charset="-34"/>
              </a:rPr>
              <a:t>Estremamente importante si ritiene  sia la </a:t>
            </a:r>
            <a:r>
              <a:rPr lang="it-IT" sz="3000" b="1">
                <a:latin typeface="Angsana New" pitchFamily="18" charset="-34"/>
                <a:cs typeface="Angsana New" pitchFamily="18" charset="-34"/>
              </a:rPr>
              <a:t>compressione</a:t>
            </a:r>
            <a:r>
              <a:rPr lang="it-IT" sz="3000">
                <a:latin typeface="Angsana New" pitchFamily="18" charset="-34"/>
                <a:cs typeface="Angsana New" pitchFamily="18" charset="-34"/>
              </a:rPr>
              <a:t> da effettuare dopo il descritto  trattamento combinato, per evitare la formazione di coaguli intravasali che potrebbero dar luogo in seguito a discromie cutanee.</a:t>
            </a:r>
          </a:p>
          <a:p>
            <a:endParaRPr lang="it-IT" sz="3000">
              <a:latin typeface="Angsana New" pitchFamily="18" charset="-34"/>
              <a:cs typeface="Angsana New" pitchFamily="18" charset="-34"/>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asellaDiTesto 1"/>
          <p:cNvSpPr txBox="1">
            <a:spLocks noChangeArrowheads="1"/>
          </p:cNvSpPr>
          <p:nvPr/>
        </p:nvSpPr>
        <p:spPr bwMode="auto">
          <a:xfrm>
            <a:off x="2411413" y="620713"/>
            <a:ext cx="6121400" cy="1920875"/>
          </a:xfrm>
          <a:prstGeom prst="rect">
            <a:avLst/>
          </a:prstGeom>
          <a:noFill/>
          <a:ln w="9525">
            <a:noFill/>
            <a:miter lim="800000"/>
            <a:headEnd/>
            <a:tailEnd/>
          </a:ln>
        </p:spPr>
        <p:txBody>
          <a:bodyPr>
            <a:spAutoFit/>
          </a:bodyPr>
          <a:lstStyle/>
          <a:p>
            <a:r>
              <a:rPr lang="it-IT" sz="3000">
                <a:latin typeface="Angsana New" pitchFamily="18" charset="-34"/>
                <a:cs typeface="Angsana New" pitchFamily="18" charset="-34"/>
              </a:rPr>
              <a:t>In genere, si utilizza un monocollant di seconda classe di compressione, che il paziente indossa giorno e notte per i primi tre giorni e successivamente solo di giorno almeno per altri venti giorni, prolungabili a seconda dei casi.</a:t>
            </a:r>
          </a:p>
        </p:txBody>
      </p:sp>
      <p:sp>
        <p:nvSpPr>
          <p:cNvPr id="29698" name="CasellaDiTesto 1"/>
          <p:cNvSpPr txBox="1">
            <a:spLocks noChangeArrowheads="1"/>
          </p:cNvSpPr>
          <p:nvPr/>
        </p:nvSpPr>
        <p:spPr bwMode="auto">
          <a:xfrm>
            <a:off x="5003800" y="2997200"/>
            <a:ext cx="3529013" cy="3600450"/>
          </a:xfrm>
          <a:prstGeom prst="rect">
            <a:avLst/>
          </a:prstGeom>
          <a:noFill/>
          <a:ln w="9525">
            <a:noFill/>
            <a:miter lim="800000"/>
            <a:headEnd/>
            <a:tailEnd/>
          </a:ln>
        </p:spPr>
        <p:txBody>
          <a:bodyPr>
            <a:spAutoFit/>
          </a:bodyPr>
          <a:lstStyle/>
          <a:p>
            <a:r>
              <a:rPr lang="it-IT" sz="3000">
                <a:latin typeface="Angsana New" pitchFamily="18" charset="-34"/>
                <a:cs typeface="Angsana New" pitchFamily="18" charset="-34"/>
              </a:rPr>
              <a:t>In più, si può far aggiungere (secondo l’esperienza ottenuta è meglio farlo!), di giorno, al di sopra del monocollant una benda bielastica a corta estensibilità con  12 cm d’altezza, per sette giorni dal trattamento.</a:t>
            </a:r>
          </a:p>
          <a:p>
            <a:endParaRPr lang="it-IT">
              <a:latin typeface="Calibri" pitchFamily="34" charset="0"/>
            </a:endParaRPr>
          </a:p>
        </p:txBody>
      </p:sp>
      <p:pic>
        <p:nvPicPr>
          <p:cNvPr id="30723" name="Picture 5" descr="calzajpg"/>
          <p:cNvPicPr>
            <a:picLocks noChangeAspect="1" noChangeArrowheads="1"/>
          </p:cNvPicPr>
          <p:nvPr/>
        </p:nvPicPr>
        <p:blipFill>
          <a:blip r:embed="rId2"/>
          <a:srcRect/>
          <a:stretch>
            <a:fillRect/>
          </a:stretch>
        </p:blipFill>
        <p:spPr bwMode="auto">
          <a:xfrm>
            <a:off x="539750" y="908050"/>
            <a:ext cx="1512888" cy="4319588"/>
          </a:xfrm>
          <a:prstGeom prst="rect">
            <a:avLst/>
          </a:prstGeom>
          <a:noFill/>
          <a:ln w="9525">
            <a:noFill/>
            <a:miter lim="800000"/>
            <a:headEnd/>
            <a:tailEnd/>
          </a:ln>
        </p:spPr>
      </p:pic>
      <p:pic>
        <p:nvPicPr>
          <p:cNvPr id="29702" name="Picture 6" descr="con bendaggio"/>
          <p:cNvPicPr>
            <a:picLocks noChangeAspect="1" noChangeArrowheads="1"/>
          </p:cNvPicPr>
          <p:nvPr/>
        </p:nvPicPr>
        <p:blipFill>
          <a:blip r:embed="rId3"/>
          <a:srcRect/>
          <a:stretch>
            <a:fillRect/>
          </a:stretch>
        </p:blipFill>
        <p:spPr bwMode="auto">
          <a:xfrm>
            <a:off x="611188" y="2636838"/>
            <a:ext cx="3959225" cy="3257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02"/>
                                        </p:tgtEl>
                                        <p:attrNameLst>
                                          <p:attrName>style.visibility</p:attrName>
                                        </p:attrNameLst>
                                      </p:cBhvr>
                                      <p:to>
                                        <p:strVal val="visible"/>
                                      </p:to>
                                    </p:set>
                                    <p:animEffect transition="in" filter="fade">
                                      <p:cBhvr>
                                        <p:cTn id="7" dur="2000"/>
                                        <p:tgtEl>
                                          <p:spTgt spid="2970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698"/>
                                        </p:tgtEl>
                                        <p:attrNameLst>
                                          <p:attrName>style.visibility</p:attrName>
                                        </p:attrNameLst>
                                      </p:cBhvr>
                                      <p:to>
                                        <p:strVal val="visible"/>
                                      </p:to>
                                    </p:set>
                                    <p:animEffect transition="in" filter="fade">
                                      <p:cBhvr>
                                        <p:cTn id="10" dur="20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3"/>
          <p:cNvSpPr txBox="1">
            <a:spLocks noChangeArrowheads="1"/>
          </p:cNvSpPr>
          <p:nvPr/>
        </p:nvSpPr>
        <p:spPr bwMode="auto">
          <a:xfrm>
            <a:off x="346075" y="417513"/>
            <a:ext cx="6048375" cy="4016375"/>
          </a:xfrm>
          <a:prstGeom prst="rect">
            <a:avLst/>
          </a:prstGeom>
          <a:noFill/>
          <a:ln w="9525">
            <a:noFill/>
            <a:miter lim="800000"/>
            <a:headEnd/>
            <a:tailEnd/>
          </a:ln>
        </p:spPr>
        <p:txBody>
          <a:bodyPr>
            <a:spAutoFit/>
          </a:bodyPr>
          <a:lstStyle/>
          <a:p>
            <a:pPr>
              <a:spcBef>
                <a:spcPct val="50000"/>
              </a:spcBef>
            </a:pPr>
            <a:r>
              <a:rPr lang="it-IT" sz="3000">
                <a:latin typeface="Angsana New" pitchFamily="18" charset="-34"/>
              </a:rPr>
              <a:t>In alternativa, si può ricorrere al classico bendaggio elasto-adesivo alto, da far tenere per sette giorni e poi ripetere per un’altra volta o altre due, oppure si può ricorrere al bendaggio con altre bende a corta estensibilità, come la Cohesiva Forte. </a:t>
            </a:r>
          </a:p>
          <a:p>
            <a:pPr>
              <a:spcBef>
                <a:spcPct val="50000"/>
              </a:spcBef>
            </a:pPr>
            <a:r>
              <a:rPr lang="it-IT" sz="3000">
                <a:latin typeface="Angsana New" pitchFamily="18" charset="-34"/>
              </a:rPr>
              <a:t>L’importante è avere una compressione che eserciti una </a:t>
            </a:r>
            <a:r>
              <a:rPr lang="it-IT" sz="3000" b="1">
                <a:latin typeface="Angsana New" pitchFamily="18" charset="-34"/>
              </a:rPr>
              <a:t>buona pressione di lavoro ed una bassa pressione di riposo</a:t>
            </a:r>
            <a:r>
              <a:rPr lang="it-IT" sz="3000">
                <a:latin typeface="Angsana New" pitchFamily="18" charset="-34"/>
              </a:rPr>
              <a:t>.</a:t>
            </a:r>
          </a:p>
        </p:txBody>
      </p:sp>
      <p:sp>
        <p:nvSpPr>
          <p:cNvPr id="31746" name="Text Box 4"/>
          <p:cNvSpPr txBox="1">
            <a:spLocks noChangeArrowheads="1"/>
          </p:cNvSpPr>
          <p:nvPr/>
        </p:nvSpPr>
        <p:spPr bwMode="auto">
          <a:xfrm>
            <a:off x="346075" y="4395788"/>
            <a:ext cx="8135938" cy="1463675"/>
          </a:xfrm>
          <a:prstGeom prst="rect">
            <a:avLst/>
          </a:prstGeom>
          <a:noFill/>
          <a:ln w="9525">
            <a:noFill/>
            <a:miter lim="800000"/>
            <a:headEnd/>
            <a:tailEnd/>
          </a:ln>
        </p:spPr>
        <p:txBody>
          <a:bodyPr>
            <a:spAutoFit/>
          </a:bodyPr>
          <a:lstStyle/>
          <a:p>
            <a:pPr>
              <a:spcBef>
                <a:spcPct val="50000"/>
              </a:spcBef>
            </a:pPr>
            <a:r>
              <a:rPr lang="it-IT" sz="3000">
                <a:latin typeface="Angsana New" pitchFamily="18" charset="-34"/>
              </a:rPr>
              <a:t>La prima soluzione è sicuramente più confortevole mentre la seconda può risultare più economica; i risultati nell’evitare coaguli intravenosi sono pressocchè sovrapponibili.</a:t>
            </a:r>
          </a:p>
        </p:txBody>
      </p:sp>
      <p:pic>
        <p:nvPicPr>
          <p:cNvPr id="31747" name="Picture 4" descr="BendaggioAI"/>
          <p:cNvPicPr>
            <a:picLocks noChangeAspect="1" noChangeArrowheads="1"/>
          </p:cNvPicPr>
          <p:nvPr/>
        </p:nvPicPr>
        <p:blipFill>
          <a:blip r:embed="rId2"/>
          <a:srcRect/>
          <a:stretch>
            <a:fillRect/>
          </a:stretch>
        </p:blipFill>
        <p:spPr bwMode="auto">
          <a:xfrm>
            <a:off x="6516688" y="1628775"/>
            <a:ext cx="1481137"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asellaDiTesto 1"/>
          <p:cNvSpPr txBox="1">
            <a:spLocks noChangeArrowheads="1"/>
          </p:cNvSpPr>
          <p:nvPr/>
        </p:nvSpPr>
        <p:spPr bwMode="auto">
          <a:xfrm>
            <a:off x="395288" y="449263"/>
            <a:ext cx="8353425" cy="5910262"/>
          </a:xfrm>
          <a:prstGeom prst="rect">
            <a:avLst/>
          </a:prstGeom>
          <a:noFill/>
          <a:ln w="9525">
            <a:noFill/>
            <a:miter lim="800000"/>
            <a:headEnd/>
            <a:tailEnd/>
          </a:ln>
        </p:spPr>
        <p:txBody>
          <a:bodyPr>
            <a:spAutoFit/>
          </a:bodyPr>
          <a:lstStyle/>
          <a:p>
            <a:r>
              <a:rPr lang="it-IT" sz="3000">
                <a:latin typeface="Angsana New" pitchFamily="18" charset="-34"/>
                <a:cs typeface="Angsana New" pitchFamily="18" charset="-34"/>
              </a:rPr>
              <a:t>Concludendo, </a:t>
            </a:r>
            <a:r>
              <a:rPr lang="it-IT" sz="3000" b="1">
                <a:latin typeface="Angsana New" pitchFamily="18" charset="-34"/>
                <a:cs typeface="Angsana New" pitchFamily="18" charset="-34"/>
              </a:rPr>
              <a:t>dal 2009 al 2012 su 300 casi </a:t>
            </a:r>
            <a:r>
              <a:rPr lang="it-IT" sz="3000">
                <a:latin typeface="Angsana New" pitchFamily="18" charset="-34"/>
                <a:cs typeface="Angsana New" pitchFamily="18" charset="-34"/>
              </a:rPr>
              <a:t>trattati con questa metodica in pazienti con insufficienza safenica interna ed insufficienza ostiale ad elevata portata con </a:t>
            </a:r>
            <a:r>
              <a:rPr lang="it-IT" sz="3000" u="sng">
                <a:latin typeface="Angsana New" pitchFamily="18" charset="-34"/>
                <a:cs typeface="Angsana New" pitchFamily="18" charset="-34"/>
              </a:rPr>
              <a:t>contestuale incontinenza delle valvole ostiale, pre-ostiale e femorale sovra-ostiale</a:t>
            </a:r>
            <a:r>
              <a:rPr lang="it-IT" sz="3000">
                <a:latin typeface="Angsana New" pitchFamily="18" charset="-34"/>
                <a:cs typeface="Angsana New" pitchFamily="18" charset="-34"/>
              </a:rPr>
              <a:t>, i risultati sembrano molto confortanti e del tutto sovrapponibili a quelli che si ottengono con la safenectomia, riducendo l’invasività dell’atto terapeutico e con il favore dei pazienti.</a:t>
            </a:r>
          </a:p>
          <a:p>
            <a:r>
              <a:rPr lang="it-IT" sz="3000" b="1">
                <a:latin typeface="Angsana New" pitchFamily="18" charset="-34"/>
                <a:cs typeface="Angsana New" pitchFamily="18" charset="-34"/>
              </a:rPr>
              <a:t>Molto importante sarà una valutazione retrospettiva almeno a 5 anni per poter dare un giudizio completo sulla metodica</a:t>
            </a:r>
            <a:r>
              <a:rPr lang="it-IT" sz="3000">
                <a:latin typeface="Angsana New" pitchFamily="18" charset="-34"/>
                <a:cs typeface="Angsana New" pitchFamily="18" charset="-34"/>
              </a:rPr>
              <a:t>.</a:t>
            </a:r>
          </a:p>
          <a:p>
            <a:r>
              <a:rPr lang="it-IT" sz="3000">
                <a:latin typeface="Angsana New" pitchFamily="18" charset="-34"/>
                <a:cs typeface="Angsana New" pitchFamily="18" charset="-34"/>
              </a:rPr>
              <a:t>Intanto, la mia maturazione professionale attualmente mi sta spingendo ad essere ancora meno invasivo effettuando molto spesso solo </a:t>
            </a:r>
            <a:r>
              <a:rPr lang="it-IT" sz="3000" u="sng">
                <a:latin typeface="Angsana New" pitchFamily="18" charset="-34"/>
                <a:cs typeface="Angsana New" pitchFamily="18" charset="-34"/>
              </a:rPr>
              <a:t>scleroterapia con schiuma per safene interne con diametro fino a 10 mm. </a:t>
            </a:r>
            <a:r>
              <a:rPr lang="it-IT" sz="3000">
                <a:latin typeface="Angsana New" pitchFamily="18" charset="-34"/>
                <a:cs typeface="Angsana New" pitchFamily="18" charset="-34"/>
              </a:rPr>
              <a:t>ed effettuando la </a:t>
            </a:r>
            <a:r>
              <a:rPr lang="it-IT" sz="3000" u="sng">
                <a:latin typeface="Angsana New" pitchFamily="18" charset="-34"/>
                <a:cs typeface="Angsana New" pitchFamily="18" charset="-34"/>
              </a:rPr>
              <a:t>LAFOS</a:t>
            </a:r>
            <a:r>
              <a:rPr lang="it-IT" sz="3000">
                <a:latin typeface="Angsana New" pitchFamily="18" charset="-34"/>
                <a:cs typeface="Angsana New" pitchFamily="18" charset="-34"/>
              </a:rPr>
              <a:t> </a:t>
            </a:r>
            <a:r>
              <a:rPr lang="it-IT" sz="3000" u="sng">
                <a:latin typeface="Angsana New" pitchFamily="18" charset="-34"/>
                <a:cs typeface="Angsana New" pitchFamily="18" charset="-34"/>
              </a:rPr>
              <a:t>in quelle con diametro superiore.</a:t>
            </a:r>
          </a:p>
          <a:p>
            <a:endParaRPr lang="it-IT" u="sng">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asellaDiTesto 3"/>
          <p:cNvSpPr txBox="1">
            <a:spLocks noChangeArrowheads="1"/>
          </p:cNvSpPr>
          <p:nvPr/>
        </p:nvSpPr>
        <p:spPr bwMode="auto">
          <a:xfrm>
            <a:off x="287338" y="2349500"/>
            <a:ext cx="8856662" cy="1463675"/>
          </a:xfrm>
          <a:prstGeom prst="rect">
            <a:avLst/>
          </a:prstGeom>
          <a:noFill/>
          <a:ln w="9525">
            <a:noFill/>
            <a:miter lim="800000"/>
            <a:headEnd/>
            <a:tailEnd/>
          </a:ln>
        </p:spPr>
        <p:txBody>
          <a:bodyPr>
            <a:spAutoFit/>
          </a:bodyPr>
          <a:lstStyle/>
          <a:p>
            <a:r>
              <a:rPr lang="it-IT" sz="3000">
                <a:latin typeface="Angsana New" pitchFamily="18" charset="-34"/>
                <a:cs typeface="Angsana New" pitchFamily="18" charset="-34"/>
              </a:rPr>
              <a:t>L’insufficienza safenica interna, fino a poco più di un decennio fa, veniva trattata prevalentemente con terapia chirurgica: crossectomia safeno-femorale e stripping lungo della vena safena interna associata o meno a varicectomie.</a:t>
            </a:r>
          </a:p>
        </p:txBody>
      </p:sp>
      <p:sp>
        <p:nvSpPr>
          <p:cNvPr id="15363" name="CasellaDiTesto 1"/>
          <p:cNvSpPr txBox="1">
            <a:spLocks noChangeArrowheads="1"/>
          </p:cNvSpPr>
          <p:nvPr/>
        </p:nvSpPr>
        <p:spPr bwMode="auto">
          <a:xfrm>
            <a:off x="0" y="333375"/>
            <a:ext cx="9144000" cy="4391025"/>
          </a:xfrm>
          <a:prstGeom prst="rect">
            <a:avLst/>
          </a:prstGeom>
          <a:noFill/>
          <a:ln w="9525">
            <a:noFill/>
            <a:miter lim="800000"/>
            <a:headEnd/>
            <a:tailEnd/>
          </a:ln>
        </p:spPr>
        <p:txBody>
          <a:bodyPr>
            <a:spAutoFit/>
          </a:bodyPr>
          <a:lstStyle/>
          <a:p>
            <a:endParaRPr lang="it-IT">
              <a:latin typeface="Calibri" pitchFamily="34" charset="0"/>
            </a:endParaRPr>
          </a:p>
          <a:p>
            <a:endParaRPr lang="it-IT">
              <a:latin typeface="Calibri" pitchFamily="34" charset="0"/>
            </a:endParaRPr>
          </a:p>
          <a:p>
            <a:endParaRPr lang="it-IT">
              <a:latin typeface="Calibri" pitchFamily="34" charset="0"/>
            </a:endParaRPr>
          </a:p>
          <a:p>
            <a:endParaRPr lang="it-IT">
              <a:latin typeface="Calibri" pitchFamily="34" charset="0"/>
            </a:endParaRPr>
          </a:p>
          <a:p>
            <a:r>
              <a:rPr lang="it-IT" sz="3000">
                <a:latin typeface="Angsana New" pitchFamily="18" charset="-34"/>
                <a:cs typeface="Angsana New" pitchFamily="18" charset="-34"/>
              </a:rPr>
              <a:t>Successivamente, da una parte la considerazione della </a:t>
            </a:r>
            <a:r>
              <a:rPr lang="it-IT" sz="3000" b="1">
                <a:latin typeface="Angsana New" pitchFamily="18" charset="-34"/>
                <a:cs typeface="Angsana New" pitchFamily="18" charset="-34"/>
              </a:rPr>
              <a:t>non radicalità dell’atto chirurgico</a:t>
            </a:r>
            <a:r>
              <a:rPr lang="it-IT" sz="3000">
                <a:latin typeface="Angsana New" pitchFamily="18" charset="-34"/>
                <a:cs typeface="Angsana New" pitchFamily="18" charset="-34"/>
              </a:rPr>
              <a:t> (a causa della cronicità della malattia venosa cronica, spesso dopo una safenectomia si ha modo di osservare la formazione di neo-crosses incontinenti, neo-safene interne incontinenti, etc.) e dall’altra la </a:t>
            </a:r>
            <a:r>
              <a:rPr lang="it-IT" sz="3000" b="1">
                <a:latin typeface="Angsana New" pitchFamily="18" charset="-34"/>
                <a:cs typeface="Angsana New" pitchFamily="18" charset="-34"/>
              </a:rPr>
              <a:t>sempre minore disponibilità delle sale operatorie </a:t>
            </a:r>
            <a:r>
              <a:rPr lang="it-IT" sz="3000">
                <a:latin typeface="Angsana New" pitchFamily="18" charset="-34"/>
                <a:cs typeface="Angsana New" pitchFamily="18" charset="-34"/>
              </a:rPr>
              <a:t>(a causa di continue revisioni di spesa in campo sanitario) hanno spinto il chirurgo a rendere il </a:t>
            </a:r>
            <a:r>
              <a:rPr lang="it-IT" sz="3000" b="1">
                <a:latin typeface="Angsana New" pitchFamily="18" charset="-34"/>
                <a:cs typeface="Angsana New" pitchFamily="18" charset="-34"/>
              </a:rPr>
              <a:t>trattamento dell’insufficienza safenica interna sempre più ambulatoriale</a:t>
            </a:r>
            <a:r>
              <a:rPr lang="it-IT" sz="3000">
                <a:latin typeface="Angsana New" pitchFamily="18" charset="-34"/>
                <a:cs typeface="Angsana New" pitchFamily="18" charset="-34"/>
              </a:rPr>
              <a:t> (naturalmente in ambulatorio attrezzato).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5361"/>
                                        </p:tgtEl>
                                      </p:cBhvr>
                                    </p:animEffect>
                                    <p:set>
                                      <p:cBhvr>
                                        <p:cTn id="7" dur="1" fill="hold">
                                          <p:stCondLst>
                                            <p:cond delay="1999"/>
                                          </p:stCondLst>
                                        </p:cTn>
                                        <p:tgtEl>
                                          <p:spTgt spid="15361"/>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5363"/>
                                        </p:tgtEl>
                                        <p:attrNameLst>
                                          <p:attrName>style.visibility</p:attrName>
                                        </p:attrNameLst>
                                      </p:cBhvr>
                                      <p:to>
                                        <p:strVal val="visible"/>
                                      </p:to>
                                    </p:set>
                                    <p:animEffect transition="in" filter="fade">
                                      <p:cBhvr>
                                        <p:cTn id="10" dur="20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p:bldP spid="1536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asellaDiTesto 1"/>
          <p:cNvSpPr txBox="1">
            <a:spLocks noChangeArrowheads="1"/>
          </p:cNvSpPr>
          <p:nvPr/>
        </p:nvSpPr>
        <p:spPr bwMode="auto">
          <a:xfrm>
            <a:off x="468313" y="2565400"/>
            <a:ext cx="8207375" cy="2471738"/>
          </a:xfrm>
          <a:prstGeom prst="rect">
            <a:avLst/>
          </a:prstGeom>
          <a:noFill/>
          <a:ln w="9525">
            <a:noFill/>
            <a:miter lim="800000"/>
            <a:headEnd/>
            <a:tailEnd/>
          </a:ln>
        </p:spPr>
        <p:txBody>
          <a:bodyPr>
            <a:spAutoFit/>
          </a:bodyPr>
          <a:lstStyle/>
          <a:p>
            <a:pPr algn="ctr"/>
            <a:r>
              <a:rPr lang="it-IT" sz="4600" b="1">
                <a:latin typeface="Angsana New" pitchFamily="18" charset="-34"/>
                <a:cs typeface="Angsana New" pitchFamily="18" charset="-34"/>
              </a:rPr>
              <a:t>UNA COSA VERAMENTE IMPENSABILE PER UN CHIRURGO  SOLO QUALCHE ANNO FA!!!</a:t>
            </a:r>
          </a:p>
          <a:p>
            <a:endParaRPr lang="it-IT">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a:xfrm>
            <a:off x="457200" y="274638"/>
            <a:ext cx="8229600" cy="3586162"/>
          </a:xfrm>
        </p:spPr>
        <p:txBody>
          <a:bodyPr/>
          <a:lstStyle/>
          <a:p>
            <a:r>
              <a:rPr lang="it-IT" sz="5400" b="1" smtClean="0"/>
              <a:t>GRAZIE PER L’ATTENZIONE</a:t>
            </a:r>
          </a:p>
        </p:txBody>
      </p:sp>
      <p:pic>
        <p:nvPicPr>
          <p:cNvPr id="34820" name="Picture 4" descr="imagesCAT498J0"/>
          <p:cNvPicPr>
            <a:picLocks noChangeAspect="1" noChangeArrowheads="1"/>
          </p:cNvPicPr>
          <p:nvPr/>
        </p:nvPicPr>
        <p:blipFill>
          <a:blip r:embed="rId2"/>
          <a:srcRect/>
          <a:stretch>
            <a:fillRect/>
          </a:stretch>
        </p:blipFill>
        <p:spPr bwMode="auto">
          <a:xfrm>
            <a:off x="3203575" y="2924175"/>
            <a:ext cx="2881313" cy="3384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fade">
                                      <p:cBhvr>
                                        <p:cTn id="7" dur="20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asellaDiTesto 3"/>
          <p:cNvSpPr txBox="1">
            <a:spLocks noChangeArrowheads="1"/>
          </p:cNvSpPr>
          <p:nvPr/>
        </p:nvSpPr>
        <p:spPr bwMode="auto">
          <a:xfrm>
            <a:off x="323850" y="1989138"/>
            <a:ext cx="8569325" cy="1006475"/>
          </a:xfrm>
          <a:prstGeom prst="rect">
            <a:avLst/>
          </a:prstGeom>
          <a:noFill/>
          <a:ln w="9525">
            <a:noFill/>
            <a:miter lim="800000"/>
            <a:headEnd/>
            <a:tailEnd/>
          </a:ln>
        </p:spPr>
        <p:txBody>
          <a:bodyPr>
            <a:spAutoFit/>
          </a:bodyPr>
          <a:lstStyle/>
          <a:p>
            <a:r>
              <a:rPr lang="it-IT" sz="3000">
                <a:latin typeface="Angsana New" pitchFamily="18" charset="-34"/>
                <a:cs typeface="Angsana New" pitchFamily="18" charset="-34"/>
              </a:rPr>
              <a:t>Pertanto, pur restando a tutt’ora il trattamento chirurgico ancora tra le metodiche  più diffuse, si  sta passando sempre più a trattamenti meno invasivi:</a:t>
            </a:r>
          </a:p>
        </p:txBody>
      </p:sp>
      <p:sp>
        <p:nvSpPr>
          <p:cNvPr id="17411" name="CasellaDiTesto 1"/>
          <p:cNvSpPr txBox="1">
            <a:spLocks noChangeArrowheads="1"/>
          </p:cNvSpPr>
          <p:nvPr/>
        </p:nvSpPr>
        <p:spPr bwMode="auto">
          <a:xfrm>
            <a:off x="468313" y="1989138"/>
            <a:ext cx="8353425" cy="1463675"/>
          </a:xfrm>
          <a:prstGeom prst="rect">
            <a:avLst/>
          </a:prstGeom>
          <a:noFill/>
          <a:ln w="9525">
            <a:noFill/>
            <a:miter lim="800000"/>
            <a:headEnd/>
            <a:tailEnd/>
          </a:ln>
        </p:spPr>
        <p:txBody>
          <a:bodyPr>
            <a:spAutoFit/>
          </a:bodyPr>
          <a:lstStyle/>
          <a:p>
            <a:pPr algn="ctr"/>
            <a:endParaRPr lang="it-IT" sz="3000">
              <a:latin typeface="Angsana New" pitchFamily="18" charset="-34"/>
              <a:cs typeface="Angsana New" pitchFamily="18" charset="-34"/>
            </a:endParaRPr>
          </a:p>
          <a:p>
            <a:pPr algn="ctr"/>
            <a:r>
              <a:rPr lang="it-IT" sz="3000">
                <a:latin typeface="Angsana New" pitchFamily="18" charset="-34"/>
                <a:cs typeface="Angsana New" pitchFamily="18" charset="-34"/>
              </a:rPr>
              <a:t>dallo stripping lungo, così come codificato da Babcock nel 1907, si è passato sempre più   frequentemente allo stripping corto;</a:t>
            </a:r>
          </a:p>
        </p:txBody>
      </p:sp>
      <p:pic>
        <p:nvPicPr>
          <p:cNvPr id="17412" name="Picture 4" descr="slifr 5 lunga"/>
          <p:cNvPicPr>
            <a:picLocks noChangeAspect="1" noChangeArrowheads="1"/>
          </p:cNvPicPr>
          <p:nvPr/>
        </p:nvPicPr>
        <p:blipFill>
          <a:blip r:embed="rId2"/>
          <a:srcRect/>
          <a:stretch>
            <a:fillRect/>
          </a:stretch>
        </p:blipFill>
        <p:spPr bwMode="auto">
          <a:xfrm>
            <a:off x="179388" y="3860800"/>
            <a:ext cx="4752975" cy="2678113"/>
          </a:xfrm>
          <a:prstGeom prst="rect">
            <a:avLst/>
          </a:prstGeom>
          <a:noFill/>
          <a:ln w="9525">
            <a:noFill/>
            <a:miter lim="800000"/>
            <a:headEnd/>
            <a:tailEnd/>
          </a:ln>
        </p:spPr>
      </p:pic>
      <p:pic>
        <p:nvPicPr>
          <p:cNvPr id="17413" name="Picture 5" descr="slifr 5 corta"/>
          <p:cNvPicPr>
            <a:picLocks noChangeAspect="1" noChangeArrowheads="1"/>
          </p:cNvPicPr>
          <p:nvPr/>
        </p:nvPicPr>
        <p:blipFill>
          <a:blip r:embed="rId3"/>
          <a:srcRect/>
          <a:stretch>
            <a:fillRect/>
          </a:stretch>
        </p:blipFill>
        <p:spPr bwMode="auto">
          <a:xfrm>
            <a:off x="4932363" y="3860800"/>
            <a:ext cx="3887787" cy="2670175"/>
          </a:xfrm>
          <a:prstGeom prst="rect">
            <a:avLst/>
          </a:prstGeom>
          <a:noFill/>
          <a:ln w="9525">
            <a:noFill/>
            <a:miter lim="800000"/>
            <a:headEnd/>
            <a:tailEnd/>
          </a:ln>
        </p:spPr>
      </p:pic>
      <p:sp>
        <p:nvSpPr>
          <p:cNvPr id="17414" name="CasellaDiTesto 1"/>
          <p:cNvSpPr txBox="1">
            <a:spLocks noChangeArrowheads="1"/>
          </p:cNvSpPr>
          <p:nvPr/>
        </p:nvSpPr>
        <p:spPr bwMode="auto">
          <a:xfrm>
            <a:off x="323850" y="765175"/>
            <a:ext cx="8496300" cy="4206875"/>
          </a:xfrm>
          <a:prstGeom prst="rect">
            <a:avLst/>
          </a:prstGeom>
          <a:noFill/>
          <a:ln w="9525">
            <a:noFill/>
            <a:miter lim="800000"/>
            <a:headEnd/>
            <a:tailEnd/>
          </a:ln>
        </p:spPr>
        <p:txBody>
          <a:bodyPr>
            <a:spAutoFit/>
          </a:bodyPr>
          <a:lstStyle/>
          <a:p>
            <a:pPr algn="ctr"/>
            <a:endParaRPr lang="it-IT" sz="3000">
              <a:latin typeface="Angsana New" pitchFamily="18" charset="-34"/>
              <a:cs typeface="Angsana New" pitchFamily="18" charset="-34"/>
            </a:endParaRPr>
          </a:p>
          <a:p>
            <a:r>
              <a:rPr lang="it-IT" sz="3000">
                <a:latin typeface="Angsana New" pitchFamily="18" charset="-34"/>
                <a:cs typeface="Angsana New" pitchFamily="18" charset="-34"/>
              </a:rPr>
              <a:t>gli studi del prof. Genovese hanno evidenziato le differenze morfologiche e funzionali esistenti tra la vena epigastrica superficiale e le altre collaterali di cross, e si è pensato di passare ad una crossectomia, che non fosse più effettuata a raso della vena femorale comune ma che permettesse la conservazione della vena epigastrica superficiale stessa (crossectomia emodinamica selettiva), soprattutto in quei pazienti che avessero bisogno di circoli collaterali venosi  “di scarico”, come per esempio nei cirrotici;</a:t>
            </a:r>
          </a:p>
          <a:p>
            <a:pPr algn="ctr"/>
            <a:endParaRPr lang="it-IT" sz="3000">
              <a:latin typeface="Angsana New" pitchFamily="18" charset="-34"/>
            </a:endParaRPr>
          </a:p>
        </p:txBody>
      </p:sp>
      <p:pic>
        <p:nvPicPr>
          <p:cNvPr id="17415" name="Picture 7" descr="6 crosse"/>
          <p:cNvPicPr>
            <a:picLocks noChangeAspect="1" noChangeArrowheads="1"/>
          </p:cNvPicPr>
          <p:nvPr/>
        </p:nvPicPr>
        <p:blipFill>
          <a:blip r:embed="rId4"/>
          <a:srcRect/>
          <a:stretch>
            <a:fillRect/>
          </a:stretch>
        </p:blipFill>
        <p:spPr bwMode="auto">
          <a:xfrm>
            <a:off x="3059113" y="3933825"/>
            <a:ext cx="3240087" cy="2635250"/>
          </a:xfrm>
          <a:prstGeom prst="rect">
            <a:avLst/>
          </a:prstGeom>
          <a:noFill/>
          <a:ln w="9525">
            <a:noFill/>
            <a:miter lim="800000"/>
            <a:headEnd/>
            <a:tailEnd/>
          </a:ln>
        </p:spPr>
      </p:pic>
      <p:sp>
        <p:nvSpPr>
          <p:cNvPr id="17416" name="CasellaDiTesto 1"/>
          <p:cNvSpPr txBox="1">
            <a:spLocks noChangeArrowheads="1"/>
          </p:cNvSpPr>
          <p:nvPr/>
        </p:nvSpPr>
        <p:spPr bwMode="auto">
          <a:xfrm>
            <a:off x="0" y="1125538"/>
            <a:ext cx="9144000" cy="2835275"/>
          </a:xfrm>
          <a:prstGeom prst="rect">
            <a:avLst/>
          </a:prstGeom>
          <a:noFill/>
          <a:ln w="9525">
            <a:noFill/>
            <a:miter lim="800000"/>
            <a:headEnd/>
            <a:tailEnd/>
          </a:ln>
        </p:spPr>
        <p:txBody>
          <a:bodyPr>
            <a:spAutoFit/>
          </a:bodyPr>
          <a:lstStyle/>
          <a:p>
            <a:pPr algn="ctr"/>
            <a:endParaRPr lang="it-IT" sz="3000">
              <a:latin typeface="Angsana New" pitchFamily="18" charset="-34"/>
              <a:cs typeface="Angsana New" pitchFamily="18" charset="-34"/>
            </a:endParaRPr>
          </a:p>
          <a:p>
            <a:r>
              <a:rPr lang="it-IT" sz="3000">
                <a:latin typeface="Angsana New" pitchFamily="18" charset="-34"/>
                <a:cs typeface="Angsana New" pitchFamily="18" charset="-34"/>
              </a:rPr>
              <a:t>ha trovato sempre più credito la cosiddetta “teoria ascendente di progressione della malattia varicosa” e si è visto che, in alcuni casi, bastava effettuare delle varicectomie per ridurre l’iperafflusso venoso alla vena safena interna e permettere una sua riduzione di volume ed in alcuni casi, addirittura farle riprendere la continenza valvolare;</a:t>
            </a:r>
          </a:p>
          <a:p>
            <a:endParaRPr lang="it-IT" sz="3000">
              <a:latin typeface="Angsana New" pitchFamily="18" charset="-34"/>
            </a:endParaRPr>
          </a:p>
        </p:txBody>
      </p:sp>
      <p:pic>
        <p:nvPicPr>
          <p:cNvPr id="17417" name="Picture 9" descr="7"/>
          <p:cNvPicPr>
            <a:picLocks noChangeAspect="1" noChangeArrowheads="1"/>
          </p:cNvPicPr>
          <p:nvPr/>
        </p:nvPicPr>
        <p:blipFill>
          <a:blip r:embed="rId5"/>
          <a:srcRect/>
          <a:stretch>
            <a:fillRect/>
          </a:stretch>
        </p:blipFill>
        <p:spPr bwMode="auto">
          <a:xfrm>
            <a:off x="3203575" y="3789363"/>
            <a:ext cx="3095625" cy="2755900"/>
          </a:xfrm>
          <a:prstGeom prst="rect">
            <a:avLst/>
          </a:prstGeom>
          <a:noFill/>
          <a:ln w="9525">
            <a:noFill/>
            <a:miter lim="800000"/>
            <a:headEnd/>
            <a:tailEnd/>
          </a:ln>
        </p:spPr>
      </p:pic>
      <p:sp>
        <p:nvSpPr>
          <p:cNvPr id="17418" name="CasellaDiTesto 1"/>
          <p:cNvSpPr txBox="1">
            <a:spLocks noChangeArrowheads="1"/>
          </p:cNvSpPr>
          <p:nvPr/>
        </p:nvSpPr>
        <p:spPr bwMode="auto">
          <a:xfrm>
            <a:off x="468313" y="836613"/>
            <a:ext cx="8351837" cy="4664075"/>
          </a:xfrm>
          <a:prstGeom prst="rect">
            <a:avLst/>
          </a:prstGeom>
          <a:noFill/>
          <a:ln w="9525">
            <a:noFill/>
            <a:miter lim="800000"/>
            <a:headEnd/>
            <a:tailEnd/>
          </a:ln>
        </p:spPr>
        <p:txBody>
          <a:bodyPr>
            <a:spAutoFit/>
          </a:bodyPr>
          <a:lstStyle/>
          <a:p>
            <a:pPr algn="ctr"/>
            <a:endParaRPr lang="it-IT" sz="3000">
              <a:latin typeface="Angsana New" pitchFamily="18" charset="-34"/>
              <a:cs typeface="Angsana New" pitchFamily="18" charset="-34"/>
            </a:endParaRPr>
          </a:p>
          <a:p>
            <a:r>
              <a:rPr lang="it-IT" sz="3000">
                <a:latin typeface="Angsana New" pitchFamily="18" charset="-34"/>
                <a:cs typeface="Angsana New" pitchFamily="18" charset="-34"/>
              </a:rPr>
              <a:t>        si è passato ad una strategia terapeutica conservativa e non più ablativa, come la CHIVA, che, contrapponendosi allo storico sistema varicocentrico, vede l’emodinamica al centro del sistema (sistema emodinamico-centrico) e che permette una volta ovviato al disordine emodinamico, la conservazione del patrimonio safenico e la conservazione del drenaggio dei tessuti e successivamente anche l’eventuale regressione della varicosi proporzionalmente alla compliance di parete. Il piano terapeutico può prevedere un unico tempo, CHIVA 1, o più tempi d’attuazione, CHIVA 2.</a:t>
            </a:r>
          </a:p>
          <a:p>
            <a:endParaRPr lang="it-IT" sz="3000">
              <a:latin typeface="Angsana New" pitchFamily="18" charset="-34"/>
            </a:endParaRPr>
          </a:p>
        </p:txBody>
      </p:sp>
      <p:sp>
        <p:nvSpPr>
          <p:cNvPr id="17419" name="CasellaDiTesto 1"/>
          <p:cNvSpPr txBox="1">
            <a:spLocks noChangeArrowheads="1"/>
          </p:cNvSpPr>
          <p:nvPr/>
        </p:nvSpPr>
        <p:spPr bwMode="auto">
          <a:xfrm>
            <a:off x="468313" y="1268413"/>
            <a:ext cx="8351837" cy="1920875"/>
          </a:xfrm>
          <a:prstGeom prst="rect">
            <a:avLst/>
          </a:prstGeom>
          <a:noFill/>
          <a:ln w="9525">
            <a:noFill/>
            <a:miter lim="800000"/>
            <a:headEnd/>
            <a:tailEnd/>
          </a:ln>
        </p:spPr>
        <p:txBody>
          <a:bodyPr>
            <a:spAutoFit/>
          </a:bodyPr>
          <a:lstStyle/>
          <a:p>
            <a:pPr algn="ctr"/>
            <a:endParaRPr lang="it-IT" sz="3000">
              <a:latin typeface="Angsana New" pitchFamily="18" charset="-34"/>
              <a:cs typeface="Angsana New" pitchFamily="18" charset="-34"/>
            </a:endParaRPr>
          </a:p>
          <a:p>
            <a:r>
              <a:rPr lang="it-IT" sz="3000">
                <a:latin typeface="Angsana New" pitchFamily="18" charset="-34"/>
                <a:cs typeface="Angsana New" pitchFamily="18" charset="-34"/>
              </a:rPr>
              <a:t>si è passato alle tecniche endo-vascolari con laser (di diversa frequenza) e con la radiofrequenza;</a:t>
            </a:r>
          </a:p>
          <a:p>
            <a:endParaRPr lang="it-IT" sz="3000">
              <a:latin typeface="Angsana New" pitchFamily="18" charset="-34"/>
            </a:endParaRPr>
          </a:p>
        </p:txBody>
      </p:sp>
      <p:pic>
        <p:nvPicPr>
          <p:cNvPr id="17420" name="Picture 12" descr="9 laser safena"/>
          <p:cNvPicPr>
            <a:picLocks noChangeAspect="1" noChangeArrowheads="1"/>
          </p:cNvPicPr>
          <p:nvPr/>
        </p:nvPicPr>
        <p:blipFill>
          <a:blip r:embed="rId6"/>
          <a:srcRect/>
          <a:stretch>
            <a:fillRect/>
          </a:stretch>
        </p:blipFill>
        <p:spPr bwMode="auto">
          <a:xfrm>
            <a:off x="1763713" y="3429000"/>
            <a:ext cx="5903912" cy="3111500"/>
          </a:xfrm>
          <a:prstGeom prst="rect">
            <a:avLst/>
          </a:prstGeom>
          <a:noFill/>
          <a:ln w="9525">
            <a:noFill/>
            <a:miter lim="800000"/>
            <a:headEnd/>
            <a:tailEnd/>
          </a:ln>
        </p:spPr>
      </p:pic>
      <p:sp>
        <p:nvSpPr>
          <p:cNvPr id="17421" name="CasellaDiTesto 1"/>
          <p:cNvSpPr txBox="1">
            <a:spLocks noChangeArrowheads="1"/>
          </p:cNvSpPr>
          <p:nvPr/>
        </p:nvSpPr>
        <p:spPr bwMode="auto">
          <a:xfrm>
            <a:off x="395288" y="908050"/>
            <a:ext cx="8424862" cy="1920875"/>
          </a:xfrm>
          <a:prstGeom prst="rect">
            <a:avLst/>
          </a:prstGeom>
          <a:noFill/>
          <a:ln w="9525">
            <a:noFill/>
            <a:miter lim="800000"/>
            <a:headEnd/>
            <a:tailEnd/>
          </a:ln>
        </p:spPr>
        <p:txBody>
          <a:bodyPr>
            <a:spAutoFit/>
          </a:bodyPr>
          <a:lstStyle/>
          <a:p>
            <a:pPr algn="ctr"/>
            <a:endParaRPr lang="it-IT" sz="3000">
              <a:latin typeface="Angsana New" pitchFamily="18" charset="-34"/>
              <a:cs typeface="Angsana New" pitchFamily="18" charset="-34"/>
            </a:endParaRPr>
          </a:p>
          <a:p>
            <a:r>
              <a:rPr lang="it-IT" sz="3000">
                <a:latin typeface="Angsana New" pitchFamily="18" charset="-34"/>
                <a:cs typeface="Angsana New" pitchFamily="18" charset="-34"/>
              </a:rPr>
              <a:t>per passare, in ultimo, al trattamento endovascolare  ecoguidato per via tran-dermica con schiuma sclerosante.                                                                                                                                                                              </a:t>
            </a:r>
          </a:p>
          <a:p>
            <a:endParaRPr lang="it-IT" sz="3000">
              <a:latin typeface="Angsana New" pitchFamily="18" charset="-34"/>
            </a:endParaRPr>
          </a:p>
        </p:txBody>
      </p:sp>
      <p:pic>
        <p:nvPicPr>
          <p:cNvPr id="16398" name="Picture 14" descr="schaumveroedung"/>
          <p:cNvPicPr>
            <a:picLocks noChangeAspect="1" noChangeArrowheads="1"/>
          </p:cNvPicPr>
          <p:nvPr/>
        </p:nvPicPr>
        <p:blipFill>
          <a:blip r:embed="rId7"/>
          <a:srcRect/>
          <a:stretch>
            <a:fillRect/>
          </a:stretch>
        </p:blipFill>
        <p:spPr bwMode="auto">
          <a:xfrm>
            <a:off x="2411413" y="2420938"/>
            <a:ext cx="3859212" cy="3929062"/>
          </a:xfrm>
          <a:prstGeom prst="rect">
            <a:avLst/>
          </a:prstGeom>
          <a:noFill/>
          <a:ln w="9525">
            <a:noFill/>
            <a:miter lim="800000"/>
            <a:headEnd/>
            <a:tailEnd/>
          </a:ln>
        </p:spPr>
      </p:pic>
      <p:pic>
        <p:nvPicPr>
          <p:cNvPr id="16399" name="Picture 15" descr="clero 1"/>
          <p:cNvPicPr>
            <a:picLocks noChangeAspect="1" noChangeArrowheads="1"/>
          </p:cNvPicPr>
          <p:nvPr/>
        </p:nvPicPr>
        <p:blipFill>
          <a:blip r:embed="rId8"/>
          <a:srcRect/>
          <a:stretch>
            <a:fillRect/>
          </a:stretch>
        </p:blipFill>
        <p:spPr bwMode="auto">
          <a:xfrm>
            <a:off x="107950" y="4365625"/>
            <a:ext cx="3095625" cy="2232025"/>
          </a:xfrm>
          <a:prstGeom prst="rect">
            <a:avLst/>
          </a:prstGeom>
          <a:noFill/>
          <a:ln w="9525">
            <a:noFill/>
            <a:miter lim="800000"/>
            <a:headEnd/>
            <a:tailEnd/>
          </a:ln>
        </p:spPr>
      </p:pic>
      <p:pic>
        <p:nvPicPr>
          <p:cNvPr id="16400" name="Picture 16" descr="clero 2"/>
          <p:cNvPicPr>
            <a:picLocks noChangeAspect="1" noChangeArrowheads="1"/>
          </p:cNvPicPr>
          <p:nvPr/>
        </p:nvPicPr>
        <p:blipFill>
          <a:blip r:embed="rId9"/>
          <a:srcRect/>
          <a:stretch>
            <a:fillRect/>
          </a:stretch>
        </p:blipFill>
        <p:spPr bwMode="auto">
          <a:xfrm>
            <a:off x="2916238" y="4365625"/>
            <a:ext cx="3024187" cy="2239963"/>
          </a:xfrm>
          <a:prstGeom prst="rect">
            <a:avLst/>
          </a:prstGeom>
          <a:noFill/>
          <a:ln w="9525">
            <a:noFill/>
            <a:miter lim="800000"/>
            <a:headEnd/>
            <a:tailEnd/>
          </a:ln>
        </p:spPr>
      </p:pic>
      <p:pic>
        <p:nvPicPr>
          <p:cNvPr id="16401" name="Picture 17" descr="clero 3"/>
          <p:cNvPicPr>
            <a:picLocks noChangeAspect="1" noChangeArrowheads="1"/>
          </p:cNvPicPr>
          <p:nvPr/>
        </p:nvPicPr>
        <p:blipFill>
          <a:blip r:embed="rId10"/>
          <a:srcRect/>
          <a:stretch>
            <a:fillRect/>
          </a:stretch>
        </p:blipFill>
        <p:spPr bwMode="auto">
          <a:xfrm>
            <a:off x="5724525" y="4365625"/>
            <a:ext cx="3095625" cy="2238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7409"/>
                                        </p:tgtEl>
                                      </p:cBhvr>
                                    </p:animEffect>
                                    <p:set>
                                      <p:cBhvr>
                                        <p:cTn id="7" dur="1" fill="hold">
                                          <p:stCondLst>
                                            <p:cond delay="1999"/>
                                          </p:stCondLst>
                                        </p:cTn>
                                        <p:tgtEl>
                                          <p:spTgt spid="1740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7411"/>
                                        </p:tgtEl>
                                        <p:attrNameLst>
                                          <p:attrName>style.visibility</p:attrName>
                                        </p:attrNameLst>
                                      </p:cBhvr>
                                      <p:to>
                                        <p:strVal val="visible"/>
                                      </p:to>
                                    </p:set>
                                    <p:animEffect transition="in" filter="fade">
                                      <p:cBhvr>
                                        <p:cTn id="10" dur="2000"/>
                                        <p:tgtEl>
                                          <p:spTgt spid="17411"/>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7412"/>
                                        </p:tgtEl>
                                        <p:attrNameLst>
                                          <p:attrName>style.visibility</p:attrName>
                                        </p:attrNameLst>
                                      </p:cBhvr>
                                      <p:to>
                                        <p:strVal val="visible"/>
                                      </p:to>
                                    </p:set>
                                    <p:animEffect transition="in" filter="fade">
                                      <p:cBhvr>
                                        <p:cTn id="14" dur="2000"/>
                                        <p:tgtEl>
                                          <p:spTgt spid="17412"/>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17413"/>
                                        </p:tgtEl>
                                        <p:attrNameLst>
                                          <p:attrName>style.visibility</p:attrName>
                                        </p:attrNameLst>
                                      </p:cBhvr>
                                      <p:to>
                                        <p:strVal val="visible"/>
                                      </p:to>
                                    </p:set>
                                    <p:animEffect transition="in" filter="fade">
                                      <p:cBhvr>
                                        <p:cTn id="18" dur="2000"/>
                                        <p:tgtEl>
                                          <p:spTgt spid="174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2000"/>
                                        <p:tgtEl>
                                          <p:spTgt spid="17411"/>
                                        </p:tgtEl>
                                      </p:cBhvr>
                                    </p:animEffect>
                                    <p:set>
                                      <p:cBhvr>
                                        <p:cTn id="23" dur="1" fill="hold">
                                          <p:stCondLst>
                                            <p:cond delay="1999"/>
                                          </p:stCondLst>
                                        </p:cTn>
                                        <p:tgtEl>
                                          <p:spTgt spid="17411"/>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2000"/>
                                        <p:tgtEl>
                                          <p:spTgt spid="17412"/>
                                        </p:tgtEl>
                                      </p:cBhvr>
                                    </p:animEffect>
                                    <p:set>
                                      <p:cBhvr>
                                        <p:cTn id="26" dur="1" fill="hold">
                                          <p:stCondLst>
                                            <p:cond delay="1999"/>
                                          </p:stCondLst>
                                        </p:cTn>
                                        <p:tgtEl>
                                          <p:spTgt spid="17412"/>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2000"/>
                                        <p:tgtEl>
                                          <p:spTgt spid="17413"/>
                                        </p:tgtEl>
                                      </p:cBhvr>
                                    </p:animEffect>
                                    <p:set>
                                      <p:cBhvr>
                                        <p:cTn id="29" dur="1" fill="hold">
                                          <p:stCondLst>
                                            <p:cond delay="1999"/>
                                          </p:stCondLst>
                                        </p:cTn>
                                        <p:tgtEl>
                                          <p:spTgt spid="17413"/>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17414"/>
                                        </p:tgtEl>
                                        <p:attrNameLst>
                                          <p:attrName>style.visibility</p:attrName>
                                        </p:attrNameLst>
                                      </p:cBhvr>
                                      <p:to>
                                        <p:strVal val="visible"/>
                                      </p:to>
                                    </p:set>
                                    <p:animEffect transition="in" filter="fade">
                                      <p:cBhvr>
                                        <p:cTn id="32" dur="2000"/>
                                        <p:tgtEl>
                                          <p:spTgt spid="17414"/>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17415"/>
                                        </p:tgtEl>
                                        <p:attrNameLst>
                                          <p:attrName>style.visibility</p:attrName>
                                        </p:attrNameLst>
                                      </p:cBhvr>
                                      <p:to>
                                        <p:strVal val="visible"/>
                                      </p:to>
                                    </p:set>
                                    <p:animEffect transition="in" filter="fade">
                                      <p:cBhvr>
                                        <p:cTn id="36" dur="3000"/>
                                        <p:tgtEl>
                                          <p:spTgt spid="174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2000"/>
                                        <p:tgtEl>
                                          <p:spTgt spid="17414"/>
                                        </p:tgtEl>
                                      </p:cBhvr>
                                    </p:animEffect>
                                    <p:set>
                                      <p:cBhvr>
                                        <p:cTn id="41" dur="1" fill="hold">
                                          <p:stCondLst>
                                            <p:cond delay="1999"/>
                                          </p:stCondLst>
                                        </p:cTn>
                                        <p:tgtEl>
                                          <p:spTgt spid="17414"/>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2000"/>
                                        <p:tgtEl>
                                          <p:spTgt spid="17415"/>
                                        </p:tgtEl>
                                      </p:cBhvr>
                                    </p:animEffect>
                                    <p:set>
                                      <p:cBhvr>
                                        <p:cTn id="44" dur="1" fill="hold">
                                          <p:stCondLst>
                                            <p:cond delay="1999"/>
                                          </p:stCondLst>
                                        </p:cTn>
                                        <p:tgtEl>
                                          <p:spTgt spid="17415"/>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17416"/>
                                        </p:tgtEl>
                                        <p:attrNameLst>
                                          <p:attrName>style.visibility</p:attrName>
                                        </p:attrNameLst>
                                      </p:cBhvr>
                                      <p:to>
                                        <p:strVal val="visible"/>
                                      </p:to>
                                    </p:set>
                                    <p:animEffect transition="in" filter="fade">
                                      <p:cBhvr>
                                        <p:cTn id="47" dur="2000"/>
                                        <p:tgtEl>
                                          <p:spTgt spid="17416"/>
                                        </p:tgtEl>
                                      </p:cBhvr>
                                    </p:animEffect>
                                  </p:childTnLst>
                                </p:cTn>
                              </p:par>
                              <p:par>
                                <p:cTn id="48" presetID="10" presetClass="entr" presetSubtype="0" fill="hold" nodeType="withEffect">
                                  <p:stCondLst>
                                    <p:cond delay="0"/>
                                  </p:stCondLst>
                                  <p:childTnLst>
                                    <p:set>
                                      <p:cBhvr>
                                        <p:cTn id="49" dur="1" fill="hold">
                                          <p:stCondLst>
                                            <p:cond delay="0"/>
                                          </p:stCondLst>
                                        </p:cTn>
                                        <p:tgtEl>
                                          <p:spTgt spid="17417"/>
                                        </p:tgtEl>
                                        <p:attrNameLst>
                                          <p:attrName>style.visibility</p:attrName>
                                        </p:attrNameLst>
                                      </p:cBhvr>
                                      <p:to>
                                        <p:strVal val="visible"/>
                                      </p:to>
                                    </p:set>
                                    <p:animEffect transition="in" filter="fade">
                                      <p:cBhvr>
                                        <p:cTn id="50" dur="2000"/>
                                        <p:tgtEl>
                                          <p:spTgt spid="1741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2000"/>
                                        <p:tgtEl>
                                          <p:spTgt spid="17416"/>
                                        </p:tgtEl>
                                      </p:cBhvr>
                                    </p:animEffect>
                                    <p:set>
                                      <p:cBhvr>
                                        <p:cTn id="55" dur="1" fill="hold">
                                          <p:stCondLst>
                                            <p:cond delay="1999"/>
                                          </p:stCondLst>
                                        </p:cTn>
                                        <p:tgtEl>
                                          <p:spTgt spid="17416"/>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2000"/>
                                        <p:tgtEl>
                                          <p:spTgt spid="17417"/>
                                        </p:tgtEl>
                                      </p:cBhvr>
                                    </p:animEffect>
                                    <p:set>
                                      <p:cBhvr>
                                        <p:cTn id="58" dur="1" fill="hold">
                                          <p:stCondLst>
                                            <p:cond delay="1999"/>
                                          </p:stCondLst>
                                        </p:cTn>
                                        <p:tgtEl>
                                          <p:spTgt spid="17417"/>
                                        </p:tgtEl>
                                        <p:attrNameLst>
                                          <p:attrName>style.visibility</p:attrName>
                                        </p:attrNameLst>
                                      </p:cBhvr>
                                      <p:to>
                                        <p:strVal val="hidden"/>
                                      </p:to>
                                    </p:set>
                                  </p:childTnLst>
                                </p:cTn>
                              </p:par>
                              <p:par>
                                <p:cTn id="59" presetID="10" presetClass="entr" presetSubtype="0" fill="hold" grpId="0" nodeType="withEffect">
                                  <p:stCondLst>
                                    <p:cond delay="0"/>
                                  </p:stCondLst>
                                  <p:childTnLst>
                                    <p:set>
                                      <p:cBhvr>
                                        <p:cTn id="60" dur="1" fill="hold">
                                          <p:stCondLst>
                                            <p:cond delay="0"/>
                                          </p:stCondLst>
                                        </p:cTn>
                                        <p:tgtEl>
                                          <p:spTgt spid="17418"/>
                                        </p:tgtEl>
                                        <p:attrNameLst>
                                          <p:attrName>style.visibility</p:attrName>
                                        </p:attrNameLst>
                                      </p:cBhvr>
                                      <p:to>
                                        <p:strVal val="visible"/>
                                      </p:to>
                                    </p:set>
                                    <p:animEffect transition="in" filter="fade">
                                      <p:cBhvr>
                                        <p:cTn id="61" dur="2000"/>
                                        <p:tgtEl>
                                          <p:spTgt spid="1741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2000"/>
                                        <p:tgtEl>
                                          <p:spTgt spid="17418"/>
                                        </p:tgtEl>
                                      </p:cBhvr>
                                    </p:animEffect>
                                    <p:set>
                                      <p:cBhvr>
                                        <p:cTn id="66" dur="1" fill="hold">
                                          <p:stCondLst>
                                            <p:cond delay="1999"/>
                                          </p:stCondLst>
                                        </p:cTn>
                                        <p:tgtEl>
                                          <p:spTgt spid="17418"/>
                                        </p:tgtEl>
                                        <p:attrNameLst>
                                          <p:attrName>style.visibility</p:attrName>
                                        </p:attrNameLst>
                                      </p:cBhvr>
                                      <p:to>
                                        <p:strVal val="hidden"/>
                                      </p:to>
                                    </p:set>
                                  </p:childTnLst>
                                </p:cTn>
                              </p:par>
                              <p:par>
                                <p:cTn id="67" presetID="10" presetClass="entr" presetSubtype="0" fill="hold" grpId="0" nodeType="withEffect">
                                  <p:stCondLst>
                                    <p:cond delay="0"/>
                                  </p:stCondLst>
                                  <p:childTnLst>
                                    <p:set>
                                      <p:cBhvr>
                                        <p:cTn id="68" dur="1" fill="hold">
                                          <p:stCondLst>
                                            <p:cond delay="0"/>
                                          </p:stCondLst>
                                        </p:cTn>
                                        <p:tgtEl>
                                          <p:spTgt spid="17419">
                                            <p:txEl>
                                              <p:pRg st="1" end="1"/>
                                            </p:txEl>
                                          </p:spTgt>
                                        </p:tgtEl>
                                        <p:attrNameLst>
                                          <p:attrName>style.visibility</p:attrName>
                                        </p:attrNameLst>
                                      </p:cBhvr>
                                      <p:to>
                                        <p:strVal val="visible"/>
                                      </p:to>
                                    </p:set>
                                    <p:animEffect transition="in" filter="fade">
                                      <p:cBhvr>
                                        <p:cTn id="69" dur="2000"/>
                                        <p:tgtEl>
                                          <p:spTgt spid="17419">
                                            <p:txEl>
                                              <p:pRg st="1" end="1"/>
                                            </p:txEl>
                                          </p:spTgt>
                                        </p:tgtEl>
                                      </p:cBhvr>
                                    </p:animEffect>
                                  </p:childTnLst>
                                </p:cTn>
                              </p:par>
                            </p:childTnLst>
                          </p:cTn>
                        </p:par>
                        <p:par>
                          <p:cTn id="70" fill="hold">
                            <p:stCondLst>
                              <p:cond delay="2000"/>
                            </p:stCondLst>
                            <p:childTnLst>
                              <p:par>
                                <p:cTn id="71" presetID="10" presetClass="entr" presetSubtype="0" fill="hold" nodeType="afterEffect">
                                  <p:stCondLst>
                                    <p:cond delay="0"/>
                                  </p:stCondLst>
                                  <p:childTnLst>
                                    <p:set>
                                      <p:cBhvr>
                                        <p:cTn id="72" dur="1" fill="hold">
                                          <p:stCondLst>
                                            <p:cond delay="0"/>
                                          </p:stCondLst>
                                        </p:cTn>
                                        <p:tgtEl>
                                          <p:spTgt spid="17420"/>
                                        </p:tgtEl>
                                        <p:attrNameLst>
                                          <p:attrName>style.visibility</p:attrName>
                                        </p:attrNameLst>
                                      </p:cBhvr>
                                      <p:to>
                                        <p:strVal val="visible"/>
                                      </p:to>
                                    </p:set>
                                    <p:animEffect transition="in" filter="fade">
                                      <p:cBhvr>
                                        <p:cTn id="73" dur="2000"/>
                                        <p:tgtEl>
                                          <p:spTgt spid="1742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2000"/>
                                        <p:tgtEl>
                                          <p:spTgt spid="17420"/>
                                        </p:tgtEl>
                                      </p:cBhvr>
                                    </p:animEffect>
                                    <p:set>
                                      <p:cBhvr>
                                        <p:cTn id="78" dur="1" fill="hold">
                                          <p:stCondLst>
                                            <p:cond delay="1999"/>
                                          </p:stCondLst>
                                        </p:cTn>
                                        <p:tgtEl>
                                          <p:spTgt spid="17420"/>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2000"/>
                                        <p:tgtEl>
                                          <p:spTgt spid="17419">
                                            <p:txEl>
                                              <p:pRg st="1" end="1"/>
                                            </p:txEl>
                                          </p:spTgt>
                                        </p:tgtEl>
                                      </p:cBhvr>
                                    </p:animEffect>
                                    <p:set>
                                      <p:cBhvr>
                                        <p:cTn id="81" dur="1" fill="hold">
                                          <p:stCondLst>
                                            <p:cond delay="1999"/>
                                          </p:stCondLst>
                                        </p:cTn>
                                        <p:tgtEl>
                                          <p:spTgt spid="17419">
                                            <p:txEl>
                                              <p:pRg st="1" end="1"/>
                                            </p:txEl>
                                          </p:spTgt>
                                        </p:tgtEl>
                                        <p:attrNameLst>
                                          <p:attrName>style.visibility</p:attrName>
                                        </p:attrNameLst>
                                      </p:cBhvr>
                                      <p:to>
                                        <p:strVal val="hidden"/>
                                      </p:to>
                                    </p:set>
                                  </p:childTnLst>
                                </p:cTn>
                              </p:par>
                              <p:par>
                                <p:cTn id="82" presetID="10" presetClass="entr" presetSubtype="0" fill="hold" grpId="0" nodeType="withEffect">
                                  <p:stCondLst>
                                    <p:cond delay="0"/>
                                  </p:stCondLst>
                                  <p:childTnLst>
                                    <p:set>
                                      <p:cBhvr>
                                        <p:cTn id="83" dur="1" fill="hold">
                                          <p:stCondLst>
                                            <p:cond delay="0"/>
                                          </p:stCondLst>
                                        </p:cTn>
                                        <p:tgtEl>
                                          <p:spTgt spid="17421"/>
                                        </p:tgtEl>
                                        <p:attrNameLst>
                                          <p:attrName>style.visibility</p:attrName>
                                        </p:attrNameLst>
                                      </p:cBhvr>
                                      <p:to>
                                        <p:strVal val="visible"/>
                                      </p:to>
                                    </p:set>
                                    <p:animEffect transition="in" filter="fade">
                                      <p:cBhvr>
                                        <p:cTn id="84" dur="2000"/>
                                        <p:tgtEl>
                                          <p:spTgt spid="17421"/>
                                        </p:tgtEl>
                                      </p:cBhvr>
                                    </p:animEffect>
                                  </p:childTnLst>
                                </p:cTn>
                              </p:par>
                              <p:par>
                                <p:cTn id="85" presetID="10" presetClass="entr" presetSubtype="0" fill="hold" nodeType="withEffect">
                                  <p:stCondLst>
                                    <p:cond delay="0"/>
                                  </p:stCondLst>
                                  <p:childTnLst>
                                    <p:set>
                                      <p:cBhvr>
                                        <p:cTn id="86" dur="1" fill="hold">
                                          <p:stCondLst>
                                            <p:cond delay="0"/>
                                          </p:stCondLst>
                                        </p:cTn>
                                        <p:tgtEl>
                                          <p:spTgt spid="16398"/>
                                        </p:tgtEl>
                                        <p:attrNameLst>
                                          <p:attrName>style.visibility</p:attrName>
                                        </p:attrNameLst>
                                      </p:cBhvr>
                                      <p:to>
                                        <p:strVal val="visible"/>
                                      </p:to>
                                    </p:set>
                                    <p:animEffect transition="in" filter="fade">
                                      <p:cBhvr>
                                        <p:cTn id="87" dur="2000"/>
                                        <p:tgtEl>
                                          <p:spTgt spid="16398"/>
                                        </p:tgtEl>
                                      </p:cBhvr>
                                    </p:animEffect>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16399"/>
                                        </p:tgtEl>
                                        <p:attrNameLst>
                                          <p:attrName>style.visibility</p:attrName>
                                        </p:attrNameLst>
                                      </p:cBhvr>
                                      <p:to>
                                        <p:strVal val="visible"/>
                                      </p:to>
                                    </p:set>
                                    <p:anim calcmode="lin" valueType="num">
                                      <p:cBhvr additive="base">
                                        <p:cTn id="92" dur="500" fill="hold"/>
                                        <p:tgtEl>
                                          <p:spTgt spid="16399"/>
                                        </p:tgtEl>
                                        <p:attrNameLst>
                                          <p:attrName>ppt_x</p:attrName>
                                        </p:attrNameLst>
                                      </p:cBhvr>
                                      <p:tavLst>
                                        <p:tav tm="0">
                                          <p:val>
                                            <p:strVal val="#ppt_x"/>
                                          </p:val>
                                        </p:tav>
                                        <p:tav tm="100000">
                                          <p:val>
                                            <p:strVal val="#ppt_x"/>
                                          </p:val>
                                        </p:tav>
                                      </p:tavLst>
                                    </p:anim>
                                    <p:anim calcmode="lin" valueType="num">
                                      <p:cBhvr additive="base">
                                        <p:cTn id="93" dur="500" fill="hold"/>
                                        <p:tgtEl>
                                          <p:spTgt spid="16399"/>
                                        </p:tgtEl>
                                        <p:attrNameLst>
                                          <p:attrName>ppt_y</p:attrName>
                                        </p:attrNameLst>
                                      </p:cBhvr>
                                      <p:tavLst>
                                        <p:tav tm="0">
                                          <p:val>
                                            <p:strVal val="1+#ppt_h/2"/>
                                          </p:val>
                                        </p:tav>
                                        <p:tav tm="100000">
                                          <p:val>
                                            <p:strVal val="#ppt_y"/>
                                          </p:val>
                                        </p:tav>
                                      </p:tavLst>
                                    </p:anim>
                                  </p:childTnLst>
                                </p:cTn>
                              </p:par>
                            </p:childTnLst>
                          </p:cTn>
                        </p:par>
                        <p:par>
                          <p:cTn id="94" fill="hold">
                            <p:stCondLst>
                              <p:cond delay="500"/>
                            </p:stCondLst>
                            <p:childTnLst>
                              <p:par>
                                <p:cTn id="95" presetID="2" presetClass="entr" presetSubtype="4" fill="hold" nodeType="afterEffect">
                                  <p:stCondLst>
                                    <p:cond delay="0"/>
                                  </p:stCondLst>
                                  <p:childTnLst>
                                    <p:set>
                                      <p:cBhvr>
                                        <p:cTn id="96" dur="1" fill="hold">
                                          <p:stCondLst>
                                            <p:cond delay="0"/>
                                          </p:stCondLst>
                                        </p:cTn>
                                        <p:tgtEl>
                                          <p:spTgt spid="16400"/>
                                        </p:tgtEl>
                                        <p:attrNameLst>
                                          <p:attrName>style.visibility</p:attrName>
                                        </p:attrNameLst>
                                      </p:cBhvr>
                                      <p:to>
                                        <p:strVal val="visible"/>
                                      </p:to>
                                    </p:set>
                                    <p:anim calcmode="lin" valueType="num">
                                      <p:cBhvr additive="base">
                                        <p:cTn id="97" dur="500" fill="hold"/>
                                        <p:tgtEl>
                                          <p:spTgt spid="16400"/>
                                        </p:tgtEl>
                                        <p:attrNameLst>
                                          <p:attrName>ppt_x</p:attrName>
                                        </p:attrNameLst>
                                      </p:cBhvr>
                                      <p:tavLst>
                                        <p:tav tm="0">
                                          <p:val>
                                            <p:strVal val="#ppt_x"/>
                                          </p:val>
                                        </p:tav>
                                        <p:tav tm="100000">
                                          <p:val>
                                            <p:strVal val="#ppt_x"/>
                                          </p:val>
                                        </p:tav>
                                      </p:tavLst>
                                    </p:anim>
                                    <p:anim calcmode="lin" valueType="num">
                                      <p:cBhvr additive="base">
                                        <p:cTn id="98" dur="500" fill="hold"/>
                                        <p:tgtEl>
                                          <p:spTgt spid="16400"/>
                                        </p:tgtEl>
                                        <p:attrNameLst>
                                          <p:attrName>ppt_y</p:attrName>
                                        </p:attrNameLst>
                                      </p:cBhvr>
                                      <p:tavLst>
                                        <p:tav tm="0">
                                          <p:val>
                                            <p:strVal val="1+#ppt_h/2"/>
                                          </p:val>
                                        </p:tav>
                                        <p:tav tm="100000">
                                          <p:val>
                                            <p:strVal val="#ppt_y"/>
                                          </p:val>
                                        </p:tav>
                                      </p:tavLst>
                                    </p:anim>
                                  </p:childTnLst>
                                </p:cTn>
                              </p:par>
                            </p:childTnLst>
                          </p:cTn>
                        </p:par>
                        <p:par>
                          <p:cTn id="99" fill="hold">
                            <p:stCondLst>
                              <p:cond delay="1000"/>
                            </p:stCondLst>
                            <p:childTnLst>
                              <p:par>
                                <p:cTn id="100" presetID="2" presetClass="entr" presetSubtype="4" fill="hold" nodeType="afterEffect">
                                  <p:stCondLst>
                                    <p:cond delay="0"/>
                                  </p:stCondLst>
                                  <p:childTnLst>
                                    <p:set>
                                      <p:cBhvr>
                                        <p:cTn id="101" dur="1" fill="hold">
                                          <p:stCondLst>
                                            <p:cond delay="0"/>
                                          </p:stCondLst>
                                        </p:cTn>
                                        <p:tgtEl>
                                          <p:spTgt spid="16401"/>
                                        </p:tgtEl>
                                        <p:attrNameLst>
                                          <p:attrName>style.visibility</p:attrName>
                                        </p:attrNameLst>
                                      </p:cBhvr>
                                      <p:to>
                                        <p:strVal val="visible"/>
                                      </p:to>
                                    </p:set>
                                    <p:anim calcmode="lin" valueType="num">
                                      <p:cBhvr additive="base">
                                        <p:cTn id="102" dur="500" fill="hold"/>
                                        <p:tgtEl>
                                          <p:spTgt spid="16401"/>
                                        </p:tgtEl>
                                        <p:attrNameLst>
                                          <p:attrName>ppt_x</p:attrName>
                                        </p:attrNameLst>
                                      </p:cBhvr>
                                      <p:tavLst>
                                        <p:tav tm="0">
                                          <p:val>
                                            <p:strVal val="#ppt_x"/>
                                          </p:val>
                                        </p:tav>
                                        <p:tav tm="100000">
                                          <p:val>
                                            <p:strVal val="#ppt_x"/>
                                          </p:val>
                                        </p:tav>
                                      </p:tavLst>
                                    </p:anim>
                                    <p:anim calcmode="lin" valueType="num">
                                      <p:cBhvr additive="base">
                                        <p:cTn id="103" dur="500" fill="hold"/>
                                        <p:tgtEl>
                                          <p:spTgt spid="164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p:bldP spid="17411" grpId="0"/>
      <p:bldP spid="17411" grpId="1"/>
      <p:bldP spid="17414" grpId="0"/>
      <p:bldP spid="17414" grpId="1"/>
      <p:bldP spid="17416" grpId="0"/>
      <p:bldP spid="17416" grpId="1"/>
      <p:bldP spid="17418" grpId="0"/>
      <p:bldP spid="17418" grpId="1"/>
      <p:bldP spid="17419" grpId="0" uiExpand="1" build="allAtOnce"/>
      <p:bldP spid="174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asellaDiTesto 1"/>
          <p:cNvSpPr txBox="1">
            <a:spLocks noChangeArrowheads="1"/>
          </p:cNvSpPr>
          <p:nvPr/>
        </p:nvSpPr>
        <p:spPr bwMode="auto">
          <a:xfrm>
            <a:off x="395288" y="2781300"/>
            <a:ext cx="8208962" cy="1920875"/>
          </a:xfrm>
          <a:prstGeom prst="rect">
            <a:avLst/>
          </a:prstGeom>
          <a:noFill/>
          <a:ln w="9525">
            <a:noFill/>
            <a:miter lim="800000"/>
            <a:headEnd/>
            <a:tailEnd/>
          </a:ln>
        </p:spPr>
        <p:txBody>
          <a:bodyPr>
            <a:spAutoFit/>
          </a:bodyPr>
          <a:lstStyle/>
          <a:p>
            <a:r>
              <a:rPr lang="it-IT" sz="3000">
                <a:latin typeface="Angsana New" pitchFamily="18" charset="-34"/>
                <a:cs typeface="Angsana New" pitchFamily="18" charset="-34"/>
              </a:rPr>
              <a:t>Tutte queste varianti terapeutiche, in realtà, possono essere figlie di entità nosologiche differenti o, meglio della stessa entità nosologica trattata in momenti differenti:</a:t>
            </a:r>
          </a:p>
          <a:p>
            <a:endParaRPr lang="it-IT" sz="3000">
              <a:latin typeface="Angsana New" pitchFamily="18" charset="-34"/>
            </a:endParaRPr>
          </a:p>
        </p:txBody>
      </p:sp>
      <p:sp>
        <p:nvSpPr>
          <p:cNvPr id="24579" name="CasellaDiTesto 1"/>
          <p:cNvSpPr txBox="1">
            <a:spLocks noChangeArrowheads="1"/>
          </p:cNvSpPr>
          <p:nvPr/>
        </p:nvSpPr>
        <p:spPr bwMode="auto">
          <a:xfrm>
            <a:off x="323850" y="2492375"/>
            <a:ext cx="8351838" cy="2835275"/>
          </a:xfrm>
          <a:prstGeom prst="rect">
            <a:avLst/>
          </a:prstGeom>
          <a:noFill/>
          <a:ln w="9525">
            <a:noFill/>
            <a:miter lim="800000"/>
            <a:headEnd/>
            <a:tailEnd/>
          </a:ln>
        </p:spPr>
        <p:txBody>
          <a:bodyPr>
            <a:spAutoFit/>
          </a:bodyPr>
          <a:lstStyle/>
          <a:p>
            <a:r>
              <a:rPr lang="it-IT" sz="3000">
                <a:latin typeface="Angsana New" pitchFamily="18" charset="-34"/>
                <a:cs typeface="Angsana New" pitchFamily="18" charset="-34"/>
              </a:rPr>
              <a:t>ci sono casi in cui l’origine del reflusso venoso ha luogo a livello dell’ostio safeno-femorale, con incontinenza sia della valvola ostiale che della pre-ostiale e a volte con la concomitante incontinenza della valvola femorale sovra-ostiale; oppure, casi in cui la valvola ostiale permane continente mentre la valvola pre-ostiale si presenta incontinente.</a:t>
            </a:r>
          </a:p>
          <a:p>
            <a:endParaRPr lang="it-IT" sz="3000">
              <a:latin typeface="Angsana New" pitchFamily="18" charset="-34"/>
            </a:endParaRPr>
          </a:p>
        </p:txBody>
      </p:sp>
      <p:sp>
        <p:nvSpPr>
          <p:cNvPr id="24580" name="CasellaDiTesto 1"/>
          <p:cNvSpPr txBox="1">
            <a:spLocks noChangeArrowheads="1"/>
          </p:cNvSpPr>
          <p:nvPr/>
        </p:nvSpPr>
        <p:spPr bwMode="auto">
          <a:xfrm>
            <a:off x="430213" y="1989138"/>
            <a:ext cx="8713787" cy="3292475"/>
          </a:xfrm>
          <a:prstGeom prst="rect">
            <a:avLst/>
          </a:prstGeom>
          <a:noFill/>
          <a:ln w="9525">
            <a:noFill/>
            <a:miter lim="800000"/>
            <a:headEnd/>
            <a:tailEnd/>
          </a:ln>
        </p:spPr>
        <p:txBody>
          <a:bodyPr>
            <a:spAutoFit/>
          </a:bodyPr>
          <a:lstStyle/>
          <a:p>
            <a:pPr algn="ctr"/>
            <a:endParaRPr lang="it-IT" sz="3000">
              <a:latin typeface="Angsana New" pitchFamily="18" charset="-34"/>
              <a:cs typeface="Angsana New" pitchFamily="18" charset="-34"/>
            </a:endParaRPr>
          </a:p>
          <a:p>
            <a:r>
              <a:rPr lang="it-IT" sz="3000">
                <a:latin typeface="Angsana New" pitchFamily="18" charset="-34"/>
                <a:cs typeface="Angsana New" pitchFamily="18" charset="-34"/>
              </a:rPr>
              <a:t>ci sono altri casi, in cui invece è ben evidente la progressione ascendente di malattia con incontinenza safenica solo nel tratto di gamba e contestuale continenza della v. safena di coscia oppure con incontinenza tronculare safenica interna lunga, magari con reflusso a  maggior portata a livello di gamba, e continenza dell’ostio safeno-femorale;</a:t>
            </a:r>
          </a:p>
          <a:p>
            <a:endParaRPr lang="it-IT" sz="3000">
              <a:latin typeface="Angsana New" pitchFamily="18"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4577">
                                            <p:txEl>
                                              <p:pRg st="0" end="0"/>
                                            </p:txEl>
                                          </p:spTgt>
                                        </p:tgtEl>
                                      </p:cBhvr>
                                    </p:animEffect>
                                    <p:set>
                                      <p:cBhvr>
                                        <p:cTn id="7" dur="1" fill="hold">
                                          <p:stCondLst>
                                            <p:cond delay="1999"/>
                                          </p:stCondLst>
                                        </p:cTn>
                                        <p:tgtEl>
                                          <p:spTgt spid="24577">
                                            <p:txEl>
                                              <p:pRg st="0" end="0"/>
                                            </p:txEl>
                                          </p:spTgt>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4579"/>
                                        </p:tgtEl>
                                        <p:attrNameLst>
                                          <p:attrName>style.visibility</p:attrName>
                                        </p:attrNameLst>
                                      </p:cBhvr>
                                      <p:to>
                                        <p:strVal val="visible"/>
                                      </p:to>
                                    </p:set>
                                    <p:animEffect transition="in" filter="fade">
                                      <p:cBhvr>
                                        <p:cTn id="10" dur="2000"/>
                                        <p:tgtEl>
                                          <p:spTgt spid="2457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2000"/>
                                        <p:tgtEl>
                                          <p:spTgt spid="24579"/>
                                        </p:tgtEl>
                                      </p:cBhvr>
                                    </p:animEffect>
                                    <p:set>
                                      <p:cBhvr>
                                        <p:cTn id="15" dur="1" fill="hold">
                                          <p:stCondLst>
                                            <p:cond delay="1999"/>
                                          </p:stCondLst>
                                        </p:cTn>
                                        <p:tgtEl>
                                          <p:spTgt spid="24579"/>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24580"/>
                                        </p:tgtEl>
                                        <p:attrNameLst>
                                          <p:attrName>style.visibility</p:attrName>
                                        </p:attrNameLst>
                                      </p:cBhvr>
                                      <p:to>
                                        <p:strVal val="visible"/>
                                      </p:to>
                                    </p:set>
                                    <p:animEffect transition="in" filter="fade">
                                      <p:cBhvr>
                                        <p:cTn id="18" dur="20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79" grpId="1"/>
      <p:bldP spid="2458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ChangeArrowheads="1"/>
          </p:cNvSpPr>
          <p:nvPr/>
        </p:nvSpPr>
        <p:spPr bwMode="auto">
          <a:xfrm>
            <a:off x="0" y="2565400"/>
            <a:ext cx="8964613" cy="1938338"/>
          </a:xfrm>
          <a:prstGeom prst="rect">
            <a:avLst/>
          </a:prstGeom>
          <a:noFill/>
          <a:ln w="9525">
            <a:noFill/>
            <a:miter lim="800000"/>
            <a:headEnd/>
            <a:tailEnd/>
          </a:ln>
        </p:spPr>
        <p:txBody>
          <a:bodyPr>
            <a:spAutoFit/>
          </a:bodyPr>
          <a:lstStyle/>
          <a:p>
            <a:pPr algn="ctr"/>
            <a:r>
              <a:rPr lang="it-IT" sz="3000">
                <a:latin typeface="Angsana New" pitchFamily="18" charset="-34"/>
              </a:rPr>
              <a:t>PERTANTO, </a:t>
            </a:r>
          </a:p>
          <a:p>
            <a:pPr algn="ctr"/>
            <a:r>
              <a:rPr lang="it-IT" sz="3000">
                <a:latin typeface="Angsana New" pitchFamily="18" charset="-34"/>
              </a:rPr>
              <a:t>IL NOSTRO </a:t>
            </a:r>
            <a:r>
              <a:rPr lang="it-IT" sz="3000" b="1">
                <a:latin typeface="Angsana New" pitchFamily="18" charset="-34"/>
              </a:rPr>
              <a:t>ATTEGGIAMENTO TERAPEUTICO </a:t>
            </a:r>
            <a:r>
              <a:rPr lang="it-IT" sz="3000">
                <a:latin typeface="Angsana New" pitchFamily="18" charset="-34"/>
              </a:rPr>
              <a:t>DOVRA’ ESSERE </a:t>
            </a:r>
            <a:r>
              <a:rPr lang="it-IT" sz="3000" b="1">
                <a:latin typeface="Angsana New" pitchFamily="18" charset="-34"/>
              </a:rPr>
              <a:t>DIFFERENTE</a:t>
            </a:r>
            <a:r>
              <a:rPr lang="it-IT" sz="3000">
                <a:latin typeface="Angsana New" pitchFamily="18" charset="-34"/>
              </a:rPr>
              <a:t> </a:t>
            </a:r>
          </a:p>
          <a:p>
            <a:pPr algn="ctr"/>
            <a:r>
              <a:rPr lang="it-IT" sz="3000">
                <a:latin typeface="Angsana New" pitchFamily="18" charset="-34"/>
              </a:rPr>
              <a:t>IN BASE AL </a:t>
            </a:r>
            <a:r>
              <a:rPr lang="it-IT" sz="3000" b="1">
                <a:latin typeface="Angsana New" pitchFamily="18" charset="-34"/>
              </a:rPr>
              <a:t>PRECISO E DETTAGLIATO QUADRO CLINICO</a:t>
            </a:r>
            <a:r>
              <a:rPr lang="it-IT" sz="3000">
                <a:latin typeface="Angsana New" pitchFamily="18" charset="-34"/>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asellaDiTesto 1"/>
          <p:cNvSpPr txBox="1">
            <a:spLocks noChangeArrowheads="1"/>
          </p:cNvSpPr>
          <p:nvPr/>
        </p:nvSpPr>
        <p:spPr bwMode="auto">
          <a:xfrm>
            <a:off x="828675" y="1276350"/>
            <a:ext cx="7343775" cy="2835275"/>
          </a:xfrm>
          <a:prstGeom prst="rect">
            <a:avLst/>
          </a:prstGeom>
          <a:noFill/>
          <a:ln w="9525">
            <a:noFill/>
            <a:miter lim="800000"/>
            <a:headEnd/>
            <a:tailEnd/>
          </a:ln>
        </p:spPr>
        <p:txBody>
          <a:bodyPr>
            <a:spAutoFit/>
          </a:bodyPr>
          <a:lstStyle/>
          <a:p>
            <a:endParaRPr lang="it-IT" sz="3000">
              <a:latin typeface="Angsana New" pitchFamily="18" charset="-34"/>
              <a:cs typeface="Angsana New" pitchFamily="18" charset="-34"/>
            </a:endParaRPr>
          </a:p>
          <a:p>
            <a:r>
              <a:rPr lang="it-IT" sz="3000">
                <a:latin typeface="Angsana New" pitchFamily="18" charset="-34"/>
                <a:cs typeface="Angsana New" pitchFamily="18" charset="-34"/>
              </a:rPr>
              <a:t>Ora, prendendo in esame solo la variante di </a:t>
            </a:r>
            <a:r>
              <a:rPr lang="it-IT" sz="3000" b="1">
                <a:latin typeface="Angsana New" pitchFamily="18" charset="-34"/>
                <a:cs typeface="Angsana New" pitchFamily="18" charset="-34"/>
              </a:rPr>
              <a:t>insufficienza safenica interna tronculare con incontinenza ad elevata portata dell’ostio safeno-femorale (con contestuale incontinenza della valvola ostiale,  della pre-ostiale e della femorale sovra-ostiale)</a:t>
            </a:r>
            <a:r>
              <a:rPr lang="it-IT" sz="3000">
                <a:latin typeface="Angsana New" pitchFamily="18" charset="-34"/>
                <a:cs typeface="Angsana New" pitchFamily="18" charset="-34"/>
              </a:rPr>
              <a:t>,</a:t>
            </a:r>
          </a:p>
          <a:p>
            <a:endParaRPr lang="it-IT" sz="3000">
              <a:latin typeface="Angsana New" pitchFamily="18" charset="-34"/>
            </a:endParaRPr>
          </a:p>
        </p:txBody>
      </p:sp>
      <p:sp>
        <p:nvSpPr>
          <p:cNvPr id="19458" name="Rettangolo 2"/>
          <p:cNvSpPr>
            <a:spLocks noChangeArrowheads="1"/>
          </p:cNvSpPr>
          <p:nvPr/>
        </p:nvSpPr>
        <p:spPr bwMode="auto">
          <a:xfrm>
            <a:off x="5595938" y="1276350"/>
            <a:ext cx="247650" cy="549275"/>
          </a:xfrm>
          <a:prstGeom prst="rect">
            <a:avLst/>
          </a:prstGeom>
          <a:noFill/>
          <a:ln w="9525">
            <a:noFill/>
            <a:miter lim="800000"/>
            <a:headEnd/>
            <a:tailEnd/>
          </a:ln>
        </p:spPr>
        <p:txBody>
          <a:bodyPr wrap="none">
            <a:spAutoFit/>
          </a:bodyPr>
          <a:lstStyle/>
          <a:p>
            <a:r>
              <a:rPr lang="it-IT" sz="3000">
                <a:solidFill>
                  <a:srgbClr val="000000"/>
                </a:solidFill>
                <a:latin typeface="Angsana New" pitchFamily="18" charset="-34"/>
                <a:cs typeface="Angsana New" pitchFamily="18" charset="-34"/>
              </a:rPr>
              <a:t> </a:t>
            </a:r>
            <a:endParaRPr lang="it-IT" sz="3000">
              <a:latin typeface="Angsana New" pitchFamily="18" charset="-34"/>
            </a:endParaRPr>
          </a:p>
        </p:txBody>
      </p:sp>
      <p:sp>
        <p:nvSpPr>
          <p:cNvPr id="27652" name="CasellaDiTesto 1"/>
          <p:cNvSpPr txBox="1">
            <a:spLocks noChangeArrowheads="1"/>
          </p:cNvSpPr>
          <p:nvPr/>
        </p:nvSpPr>
        <p:spPr bwMode="auto">
          <a:xfrm>
            <a:off x="468313" y="1341438"/>
            <a:ext cx="8247062" cy="2835275"/>
          </a:xfrm>
          <a:prstGeom prst="rect">
            <a:avLst/>
          </a:prstGeom>
          <a:noFill/>
          <a:ln w="9525">
            <a:noFill/>
            <a:miter lim="800000"/>
            <a:headEnd/>
            <a:tailEnd/>
          </a:ln>
        </p:spPr>
        <p:txBody>
          <a:bodyPr>
            <a:spAutoFit/>
          </a:bodyPr>
          <a:lstStyle/>
          <a:p>
            <a:r>
              <a:rPr lang="it-IT" sz="3000">
                <a:latin typeface="Angsana New" pitchFamily="18" charset="-34"/>
                <a:cs typeface="Angsana New" pitchFamily="18" charset="-34"/>
              </a:rPr>
              <a:t>Al posto dell’intervento chirurgico di crossectomia safeno-femorale e safenectomia interna corta o lunga (a seconda del tipo di reflusso), che può essere effettuato in anestesia spinale selettiva o anestesia tronculare bi-block (nervo femorale ed otturatorio) oppure anestesia locale per tumescenza sia a livello crurale che per tutta la lunghezza dell’arto inferiore,</a:t>
            </a:r>
          </a:p>
          <a:p>
            <a:endParaRPr lang="it-IT" sz="3000">
              <a:latin typeface="Angsana New" pitchFamily="18" charset="-34"/>
            </a:endParaRPr>
          </a:p>
        </p:txBody>
      </p:sp>
      <p:sp>
        <p:nvSpPr>
          <p:cNvPr id="27653" name="CasellaDiTesto 1"/>
          <p:cNvSpPr txBox="1">
            <a:spLocks noChangeArrowheads="1"/>
          </p:cNvSpPr>
          <p:nvPr/>
        </p:nvSpPr>
        <p:spPr bwMode="auto">
          <a:xfrm>
            <a:off x="1258888" y="1196975"/>
            <a:ext cx="6445250" cy="3786188"/>
          </a:xfrm>
          <a:prstGeom prst="rect">
            <a:avLst/>
          </a:prstGeom>
          <a:noFill/>
          <a:ln w="9525">
            <a:noFill/>
            <a:miter lim="800000"/>
            <a:headEnd/>
            <a:tailEnd/>
          </a:ln>
        </p:spPr>
        <p:txBody>
          <a:bodyPr>
            <a:spAutoFit/>
          </a:bodyPr>
          <a:lstStyle/>
          <a:p>
            <a:r>
              <a:rPr lang="it-IT" sz="3000">
                <a:latin typeface="Angsana New" pitchFamily="18" charset="-34"/>
                <a:cs typeface="Angsana New" pitchFamily="18" charset="-34"/>
              </a:rPr>
              <a:t>si potrebbe effettuare, in regime ambulatoriale, in anestesia locale per infiltrazione nella sola regione crurale con l’utilizzo di circa 10-12 cc di lidocaina bicarbonata all’1%, il seguente trattamento combinato di crossectomia safeno-femorale selettiva secondo Genovese e contestuale scleroterapia con schiuma della vena safena interna con approccio prossimale.</a:t>
            </a:r>
          </a:p>
          <a:p>
            <a:endParaRPr lang="it-IT" sz="3000">
              <a:latin typeface="Angsana New" pitchFamily="18" charset="-34"/>
            </a:endParaRPr>
          </a:p>
        </p:txBody>
      </p:sp>
      <p:sp>
        <p:nvSpPr>
          <p:cNvPr id="27654" name="CasellaDiTesto 1"/>
          <p:cNvSpPr txBox="1">
            <a:spLocks noChangeArrowheads="1"/>
          </p:cNvSpPr>
          <p:nvPr/>
        </p:nvSpPr>
        <p:spPr bwMode="auto">
          <a:xfrm>
            <a:off x="0" y="1412875"/>
            <a:ext cx="8642350" cy="2378075"/>
          </a:xfrm>
          <a:prstGeom prst="rect">
            <a:avLst/>
          </a:prstGeom>
          <a:noFill/>
          <a:ln w="9525">
            <a:noFill/>
            <a:miter lim="800000"/>
            <a:headEnd/>
            <a:tailEnd/>
          </a:ln>
        </p:spPr>
        <p:txBody>
          <a:bodyPr>
            <a:spAutoFit/>
          </a:bodyPr>
          <a:lstStyle/>
          <a:p>
            <a:r>
              <a:rPr lang="it-IT" sz="3000">
                <a:latin typeface="Angsana New" pitchFamily="18" charset="-34"/>
                <a:cs typeface="Angsana New" pitchFamily="18" charset="-34"/>
              </a:rPr>
              <a:t>Effettuata la crossectomia, si può così incannulare direttamente la vena safena interna nella sua regione più prossimale, iuxta-ostiale, fino in regione sottogenicolata </a:t>
            </a:r>
            <a:r>
              <a:rPr lang="it-IT" sz="3000" b="1">
                <a:latin typeface="Angsana New" pitchFamily="18" charset="-34"/>
                <a:cs typeface="Angsana New" pitchFamily="18" charset="-34"/>
              </a:rPr>
              <a:t>senza l’ausilio di alcuna anestesia nel tratto di coscia e senza che il paziente avverta alcun dolore.</a:t>
            </a:r>
          </a:p>
          <a:p>
            <a:endParaRPr lang="it-IT" sz="3000">
              <a:latin typeface="Angsana New" pitchFamily="18" charset="-34"/>
            </a:endParaRPr>
          </a:p>
        </p:txBody>
      </p:sp>
      <p:pic>
        <p:nvPicPr>
          <p:cNvPr id="27655" name="Immagine 1" descr="IMG_1780.jpg"/>
          <p:cNvPicPr>
            <a:picLocks noChangeAspect="1"/>
          </p:cNvPicPr>
          <p:nvPr/>
        </p:nvPicPr>
        <p:blipFill>
          <a:blip r:embed="rId2"/>
          <a:srcRect/>
          <a:stretch>
            <a:fillRect/>
          </a:stretch>
        </p:blipFill>
        <p:spPr bwMode="auto">
          <a:xfrm>
            <a:off x="2268538" y="3630613"/>
            <a:ext cx="4321175" cy="3227387"/>
          </a:xfrm>
          <a:prstGeom prst="rect">
            <a:avLst/>
          </a:prstGeom>
          <a:noFill/>
          <a:ln w="9525">
            <a:noFill/>
            <a:miter lim="800000"/>
            <a:headEnd/>
            <a:tailEnd/>
          </a:ln>
        </p:spPr>
      </p:pic>
      <p:sp>
        <p:nvSpPr>
          <p:cNvPr id="27656" name="CasellaDiTesto 1"/>
          <p:cNvSpPr txBox="1">
            <a:spLocks noChangeArrowheads="1"/>
          </p:cNvSpPr>
          <p:nvPr/>
        </p:nvSpPr>
        <p:spPr bwMode="auto">
          <a:xfrm>
            <a:off x="1116013" y="1916113"/>
            <a:ext cx="6896100" cy="2862262"/>
          </a:xfrm>
          <a:prstGeom prst="rect">
            <a:avLst/>
          </a:prstGeom>
          <a:noFill/>
          <a:ln w="9525">
            <a:noFill/>
            <a:miter lim="800000"/>
            <a:headEnd/>
            <a:tailEnd/>
          </a:ln>
        </p:spPr>
        <p:txBody>
          <a:bodyPr>
            <a:spAutoFit/>
          </a:bodyPr>
          <a:lstStyle/>
          <a:p>
            <a:r>
              <a:rPr lang="it-IT" sz="3000">
                <a:latin typeface="Angsana New" pitchFamily="18" charset="-34"/>
                <a:cs typeface="Angsana New" pitchFamily="18" charset="-34"/>
              </a:rPr>
              <a:t>All’uopo, si può usare un catetino ureterale 5 Fr armato (il mandrino metallico rende evidente il posizionamento dello stesso in una scansione ecografica) o, in caso di difficile incannulamento può essere anche sufficiente un catetere venoso, tipo Multicath 3, dalla lunghezza di 20 cm. e diametro del lume di mm. 2,5.</a:t>
            </a:r>
          </a:p>
          <a:p>
            <a:endParaRPr lang="it-IT" sz="3000">
              <a:latin typeface="Angsana New" pitchFamily="18" charset="-34"/>
            </a:endParaRPr>
          </a:p>
        </p:txBody>
      </p:sp>
      <p:pic>
        <p:nvPicPr>
          <p:cNvPr id="27657" name="Picture 9" descr="20 multicath schema"/>
          <p:cNvPicPr>
            <a:picLocks noChangeAspect="1" noChangeArrowheads="1"/>
          </p:cNvPicPr>
          <p:nvPr/>
        </p:nvPicPr>
        <p:blipFill>
          <a:blip r:embed="rId3"/>
          <a:srcRect/>
          <a:stretch>
            <a:fillRect/>
          </a:stretch>
        </p:blipFill>
        <p:spPr bwMode="auto">
          <a:xfrm>
            <a:off x="0" y="549275"/>
            <a:ext cx="8713788" cy="5692775"/>
          </a:xfrm>
          <a:prstGeom prst="rect">
            <a:avLst/>
          </a:prstGeom>
          <a:noFill/>
          <a:ln w="9525">
            <a:noFill/>
            <a:miter lim="800000"/>
            <a:headEnd/>
            <a:tailEnd/>
          </a:ln>
        </p:spPr>
      </p:pic>
      <p:pic>
        <p:nvPicPr>
          <p:cNvPr id="27658" name="Picture 10" descr="20 multicath a"/>
          <p:cNvPicPr>
            <a:picLocks noChangeAspect="1" noChangeArrowheads="1"/>
          </p:cNvPicPr>
          <p:nvPr/>
        </p:nvPicPr>
        <p:blipFill>
          <a:blip r:embed="rId4"/>
          <a:srcRect/>
          <a:stretch>
            <a:fillRect/>
          </a:stretch>
        </p:blipFill>
        <p:spPr bwMode="auto">
          <a:xfrm>
            <a:off x="0" y="476250"/>
            <a:ext cx="9144000" cy="5686425"/>
          </a:xfrm>
          <a:prstGeom prst="rect">
            <a:avLst/>
          </a:prstGeom>
          <a:noFill/>
          <a:ln w="9525">
            <a:noFill/>
            <a:miter lim="800000"/>
            <a:headEnd/>
            <a:tailEnd/>
          </a:ln>
        </p:spPr>
      </p:pic>
      <p:pic>
        <p:nvPicPr>
          <p:cNvPr id="27659" name="Picture 11" descr="20 multicath dati"/>
          <p:cNvPicPr>
            <a:picLocks noChangeAspect="1" noChangeArrowheads="1"/>
          </p:cNvPicPr>
          <p:nvPr/>
        </p:nvPicPr>
        <p:blipFill>
          <a:blip r:embed="rId5"/>
          <a:srcRect/>
          <a:stretch>
            <a:fillRect/>
          </a:stretch>
        </p:blipFill>
        <p:spPr bwMode="auto">
          <a:xfrm>
            <a:off x="1979613" y="1412875"/>
            <a:ext cx="5184775" cy="3881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27649"/>
                                        </p:tgtEl>
                                      </p:cBhvr>
                                    </p:animEffect>
                                    <p:set>
                                      <p:cBhvr>
                                        <p:cTn id="7" dur="1" fill="hold">
                                          <p:stCondLst>
                                            <p:cond delay="1999"/>
                                          </p:stCondLst>
                                        </p:cTn>
                                        <p:tgtEl>
                                          <p:spTgt spid="2764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7652"/>
                                        </p:tgtEl>
                                        <p:attrNameLst>
                                          <p:attrName>style.visibility</p:attrName>
                                        </p:attrNameLst>
                                      </p:cBhvr>
                                      <p:to>
                                        <p:strVal val="visible"/>
                                      </p:to>
                                    </p:set>
                                    <p:animEffect transition="in" filter="fade">
                                      <p:cBhvr>
                                        <p:cTn id="10" dur="2000"/>
                                        <p:tgtEl>
                                          <p:spTgt spid="2765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2000"/>
                                        <p:tgtEl>
                                          <p:spTgt spid="27652"/>
                                        </p:tgtEl>
                                      </p:cBhvr>
                                    </p:animEffect>
                                    <p:set>
                                      <p:cBhvr>
                                        <p:cTn id="15" dur="1" fill="hold">
                                          <p:stCondLst>
                                            <p:cond delay="1999"/>
                                          </p:stCondLst>
                                        </p:cTn>
                                        <p:tgtEl>
                                          <p:spTgt spid="27652"/>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27653"/>
                                        </p:tgtEl>
                                        <p:attrNameLst>
                                          <p:attrName>style.visibility</p:attrName>
                                        </p:attrNameLst>
                                      </p:cBhvr>
                                      <p:to>
                                        <p:strVal val="visible"/>
                                      </p:to>
                                    </p:set>
                                    <p:animEffect transition="in" filter="fade">
                                      <p:cBhvr>
                                        <p:cTn id="18" dur="2000"/>
                                        <p:tgtEl>
                                          <p:spTgt spid="2765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2000"/>
                                        <p:tgtEl>
                                          <p:spTgt spid="27653"/>
                                        </p:tgtEl>
                                      </p:cBhvr>
                                    </p:animEffect>
                                    <p:set>
                                      <p:cBhvr>
                                        <p:cTn id="23" dur="1" fill="hold">
                                          <p:stCondLst>
                                            <p:cond delay="1999"/>
                                          </p:stCondLst>
                                        </p:cTn>
                                        <p:tgtEl>
                                          <p:spTgt spid="27653"/>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27654"/>
                                        </p:tgtEl>
                                        <p:attrNameLst>
                                          <p:attrName>style.visibility</p:attrName>
                                        </p:attrNameLst>
                                      </p:cBhvr>
                                      <p:to>
                                        <p:strVal val="visible"/>
                                      </p:to>
                                    </p:set>
                                    <p:animEffect transition="in" filter="fade">
                                      <p:cBhvr>
                                        <p:cTn id="26" dur="2000"/>
                                        <p:tgtEl>
                                          <p:spTgt spid="27654"/>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27655"/>
                                        </p:tgtEl>
                                        <p:attrNameLst>
                                          <p:attrName>style.visibility</p:attrName>
                                        </p:attrNameLst>
                                      </p:cBhvr>
                                      <p:to>
                                        <p:strVal val="visible"/>
                                      </p:to>
                                    </p:set>
                                    <p:animEffect transition="in" filter="fade">
                                      <p:cBhvr>
                                        <p:cTn id="30" dur="2000"/>
                                        <p:tgtEl>
                                          <p:spTgt spid="2765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2000"/>
                                        <p:tgtEl>
                                          <p:spTgt spid="27654"/>
                                        </p:tgtEl>
                                      </p:cBhvr>
                                    </p:animEffect>
                                    <p:set>
                                      <p:cBhvr>
                                        <p:cTn id="35" dur="1" fill="hold">
                                          <p:stCondLst>
                                            <p:cond delay="1999"/>
                                          </p:stCondLst>
                                        </p:cTn>
                                        <p:tgtEl>
                                          <p:spTgt spid="27654"/>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2000"/>
                                        <p:tgtEl>
                                          <p:spTgt spid="27655"/>
                                        </p:tgtEl>
                                      </p:cBhvr>
                                    </p:animEffect>
                                    <p:set>
                                      <p:cBhvr>
                                        <p:cTn id="38" dur="1" fill="hold">
                                          <p:stCondLst>
                                            <p:cond delay="1999"/>
                                          </p:stCondLst>
                                        </p:cTn>
                                        <p:tgtEl>
                                          <p:spTgt spid="27655"/>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27656"/>
                                        </p:tgtEl>
                                        <p:attrNameLst>
                                          <p:attrName>style.visibility</p:attrName>
                                        </p:attrNameLst>
                                      </p:cBhvr>
                                      <p:to>
                                        <p:strVal val="visible"/>
                                      </p:to>
                                    </p:set>
                                    <p:animEffect transition="in" filter="fade">
                                      <p:cBhvr>
                                        <p:cTn id="41" dur="2000"/>
                                        <p:tgtEl>
                                          <p:spTgt spid="2765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7657"/>
                                        </p:tgtEl>
                                        <p:attrNameLst>
                                          <p:attrName>style.visibility</p:attrName>
                                        </p:attrNameLst>
                                      </p:cBhvr>
                                      <p:to>
                                        <p:strVal val="visible"/>
                                      </p:to>
                                    </p:set>
                                    <p:animEffect transition="in" filter="fade">
                                      <p:cBhvr>
                                        <p:cTn id="46" dur="2000"/>
                                        <p:tgtEl>
                                          <p:spTgt spid="27657"/>
                                        </p:tgtEl>
                                      </p:cBhvr>
                                    </p:animEffect>
                                  </p:childTnLst>
                                </p:cTn>
                              </p:par>
                              <p:par>
                                <p:cTn id="47" presetID="10" presetClass="exit" presetSubtype="0" fill="hold" grpId="1" nodeType="withEffect">
                                  <p:stCondLst>
                                    <p:cond delay="0"/>
                                  </p:stCondLst>
                                  <p:childTnLst>
                                    <p:animEffect transition="out" filter="fade">
                                      <p:cBhvr>
                                        <p:cTn id="48" dur="2000"/>
                                        <p:tgtEl>
                                          <p:spTgt spid="27656"/>
                                        </p:tgtEl>
                                      </p:cBhvr>
                                    </p:animEffect>
                                    <p:set>
                                      <p:cBhvr>
                                        <p:cTn id="49" dur="1" fill="hold">
                                          <p:stCondLst>
                                            <p:cond delay="1999"/>
                                          </p:stCondLst>
                                        </p:cTn>
                                        <p:tgtEl>
                                          <p:spTgt spid="2765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2000"/>
                                        <p:tgtEl>
                                          <p:spTgt spid="27657"/>
                                        </p:tgtEl>
                                      </p:cBhvr>
                                    </p:animEffect>
                                    <p:set>
                                      <p:cBhvr>
                                        <p:cTn id="54" dur="1" fill="hold">
                                          <p:stCondLst>
                                            <p:cond delay="1999"/>
                                          </p:stCondLst>
                                        </p:cTn>
                                        <p:tgtEl>
                                          <p:spTgt spid="27657"/>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7658"/>
                                        </p:tgtEl>
                                        <p:attrNameLst>
                                          <p:attrName>style.visibility</p:attrName>
                                        </p:attrNameLst>
                                      </p:cBhvr>
                                      <p:to>
                                        <p:strVal val="visible"/>
                                      </p:to>
                                    </p:set>
                                    <p:animEffect transition="in" filter="fade">
                                      <p:cBhvr>
                                        <p:cTn id="57" dur="2000"/>
                                        <p:tgtEl>
                                          <p:spTgt spid="2765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2000"/>
                                        <p:tgtEl>
                                          <p:spTgt spid="27658"/>
                                        </p:tgtEl>
                                      </p:cBhvr>
                                    </p:animEffect>
                                    <p:set>
                                      <p:cBhvr>
                                        <p:cTn id="62" dur="1" fill="hold">
                                          <p:stCondLst>
                                            <p:cond delay="1999"/>
                                          </p:stCondLst>
                                        </p:cTn>
                                        <p:tgtEl>
                                          <p:spTgt spid="27658"/>
                                        </p:tgtEl>
                                        <p:attrNameLst>
                                          <p:attrName>style.visibility</p:attrName>
                                        </p:attrNameLst>
                                      </p:cBhvr>
                                      <p:to>
                                        <p:strVal val="hidden"/>
                                      </p:to>
                                    </p:set>
                                  </p:childTnLst>
                                </p:cTn>
                              </p:par>
                              <p:par>
                                <p:cTn id="63" presetID="10" presetClass="entr" presetSubtype="0" fill="hold" nodeType="withEffect">
                                  <p:stCondLst>
                                    <p:cond delay="0"/>
                                  </p:stCondLst>
                                  <p:childTnLst>
                                    <p:set>
                                      <p:cBhvr>
                                        <p:cTn id="64" dur="1" fill="hold">
                                          <p:stCondLst>
                                            <p:cond delay="0"/>
                                          </p:stCondLst>
                                        </p:cTn>
                                        <p:tgtEl>
                                          <p:spTgt spid="27659"/>
                                        </p:tgtEl>
                                        <p:attrNameLst>
                                          <p:attrName>style.visibility</p:attrName>
                                        </p:attrNameLst>
                                      </p:cBhvr>
                                      <p:to>
                                        <p:strVal val="visible"/>
                                      </p:to>
                                    </p:set>
                                    <p:animEffect transition="in" filter="fade">
                                      <p:cBhvr>
                                        <p:cTn id="65" dur="2000"/>
                                        <p:tgtEl>
                                          <p:spTgt spid="27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p:bldP spid="27652" grpId="0"/>
      <p:bldP spid="27652" grpId="1"/>
      <p:bldP spid="27653" grpId="0"/>
      <p:bldP spid="27653" grpId="1"/>
      <p:bldP spid="27654" grpId="0"/>
      <p:bldP spid="27654" grpId="1"/>
      <p:bldP spid="27656" grpId="0"/>
      <p:bldP spid="2765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asellaDiTesto 3"/>
          <p:cNvSpPr txBox="1">
            <a:spLocks noChangeArrowheads="1"/>
          </p:cNvSpPr>
          <p:nvPr/>
        </p:nvSpPr>
        <p:spPr bwMode="auto">
          <a:xfrm>
            <a:off x="179388" y="333375"/>
            <a:ext cx="8821737" cy="3567113"/>
          </a:xfrm>
          <a:prstGeom prst="rect">
            <a:avLst/>
          </a:prstGeom>
          <a:noFill/>
          <a:ln w="9525">
            <a:noFill/>
            <a:miter lim="800000"/>
            <a:headEnd/>
            <a:tailEnd/>
          </a:ln>
        </p:spPr>
        <p:txBody>
          <a:bodyPr>
            <a:spAutoFit/>
          </a:bodyPr>
          <a:lstStyle/>
          <a:p>
            <a:r>
              <a:rPr lang="it-IT" sz="3000">
                <a:latin typeface="Angsana New" pitchFamily="18" charset="-34"/>
                <a:cs typeface="Angsana New" pitchFamily="18" charset="-34"/>
              </a:rPr>
              <a:t>Si prepara la mousse sclerosante con 1 cc. di aetossisclerol al 3%  e 4 cc. di ossigeno medicale e </a:t>
            </a:r>
            <a:r>
              <a:rPr lang="it-IT" sz="3000" b="1">
                <a:latin typeface="Angsana New" pitchFamily="18" charset="-34"/>
                <a:cs typeface="Angsana New" pitchFamily="18" charset="-34"/>
              </a:rPr>
              <a:t>si posiziona il paziente in Trendelemburg, anche spinto.</a:t>
            </a:r>
          </a:p>
          <a:p>
            <a:r>
              <a:rPr lang="it-IT" sz="3000">
                <a:latin typeface="Angsana New" pitchFamily="18" charset="-34"/>
                <a:cs typeface="Angsana New" pitchFamily="18" charset="-34"/>
              </a:rPr>
              <a:t>In questa posizione si ottiene che </a:t>
            </a:r>
            <a:r>
              <a:rPr lang="it-IT" sz="3000" b="1">
                <a:latin typeface="Angsana New" pitchFamily="18" charset="-34"/>
                <a:cs typeface="Angsana New" pitchFamily="18" charset="-34"/>
              </a:rPr>
              <a:t>la vena safena interna si svuota a sufficienza </a:t>
            </a:r>
            <a:r>
              <a:rPr lang="it-IT" sz="3000">
                <a:latin typeface="Angsana New" pitchFamily="18" charset="-34"/>
                <a:cs typeface="Angsana New" pitchFamily="18" charset="-34"/>
              </a:rPr>
              <a:t>e che </a:t>
            </a:r>
            <a:r>
              <a:rPr lang="it-IT" sz="3000" b="1">
                <a:latin typeface="Angsana New" pitchFamily="18" charset="-34"/>
                <a:cs typeface="Angsana New" pitchFamily="18" charset="-34"/>
              </a:rPr>
              <a:t>il suo diametro si riduce sia per lo svuotamento che per il vasospasmo, dato dalla presenza della cannula nel suo lume</a:t>
            </a:r>
            <a:r>
              <a:rPr lang="it-IT" sz="3000">
                <a:latin typeface="Angsana New" pitchFamily="18" charset="-34"/>
                <a:cs typeface="Angsana New" pitchFamily="18" charset="-34"/>
              </a:rPr>
              <a:t>.</a:t>
            </a:r>
          </a:p>
          <a:p>
            <a:r>
              <a:rPr lang="it-IT" sz="3000">
                <a:latin typeface="Angsana New" pitchFamily="18" charset="-34"/>
                <a:cs typeface="Angsana New" pitchFamily="18" charset="-34"/>
              </a:rPr>
              <a:t>In tal modo si massimizza l’effetto sclerosante della mousse.</a:t>
            </a:r>
          </a:p>
          <a:p>
            <a:endParaRPr lang="it-IT" sz="3000">
              <a:latin typeface="Angsana New" pitchFamily="18" charset="-34"/>
              <a:cs typeface="Angsana New" pitchFamily="18" charset="-34"/>
            </a:endParaRPr>
          </a:p>
          <a:p>
            <a:endParaRPr lang="it-IT">
              <a:latin typeface="Calibri" pitchFamily="34" charset="0"/>
            </a:endParaRPr>
          </a:p>
        </p:txBody>
      </p:sp>
      <p:pic>
        <p:nvPicPr>
          <p:cNvPr id="20482" name="Picture 3" descr="21"/>
          <p:cNvPicPr>
            <a:picLocks noChangeAspect="1" noChangeArrowheads="1"/>
          </p:cNvPicPr>
          <p:nvPr/>
        </p:nvPicPr>
        <p:blipFill>
          <a:blip r:embed="rId2"/>
          <a:srcRect/>
          <a:stretch>
            <a:fillRect/>
          </a:stretch>
        </p:blipFill>
        <p:spPr bwMode="auto">
          <a:xfrm>
            <a:off x="2051050" y="3044825"/>
            <a:ext cx="4608513" cy="3582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asellaDiTesto 1"/>
          <p:cNvSpPr txBox="1">
            <a:spLocks noChangeArrowheads="1"/>
          </p:cNvSpPr>
          <p:nvPr/>
        </p:nvSpPr>
        <p:spPr bwMode="auto">
          <a:xfrm>
            <a:off x="250825" y="549275"/>
            <a:ext cx="8569325" cy="1738313"/>
          </a:xfrm>
          <a:prstGeom prst="rect">
            <a:avLst/>
          </a:prstGeom>
          <a:noFill/>
          <a:ln w="9525">
            <a:noFill/>
            <a:miter lim="800000"/>
            <a:headEnd/>
            <a:tailEnd/>
          </a:ln>
        </p:spPr>
        <p:txBody>
          <a:bodyPr>
            <a:spAutoFit/>
          </a:bodyPr>
          <a:lstStyle/>
          <a:p>
            <a:r>
              <a:rPr lang="it-IT" sz="3000">
                <a:latin typeface="Angsana New" pitchFamily="18" charset="-34"/>
                <a:cs typeface="Angsana New" pitchFamily="18" charset="-34"/>
              </a:rPr>
              <a:t>A questo punto, si inizia a </a:t>
            </a:r>
            <a:r>
              <a:rPr lang="it-IT" sz="3000" b="1">
                <a:latin typeface="Angsana New" pitchFamily="18" charset="-34"/>
                <a:cs typeface="Angsana New" pitchFamily="18" charset="-34"/>
              </a:rPr>
              <a:t>somministrare la schiuma</a:t>
            </a:r>
            <a:r>
              <a:rPr lang="it-IT" sz="3000">
                <a:latin typeface="Angsana New" pitchFamily="18" charset="-34"/>
                <a:cs typeface="Angsana New" pitchFamily="18" charset="-34"/>
              </a:rPr>
              <a:t>, ben distribuendola per i vari tratti, </a:t>
            </a:r>
            <a:r>
              <a:rPr lang="it-IT" sz="3000" b="1">
                <a:latin typeface="Angsana New" pitchFamily="18" charset="-34"/>
                <a:cs typeface="Angsana New" pitchFamily="18" charset="-34"/>
              </a:rPr>
              <a:t>procedendo in senso disto-prossimale </a:t>
            </a:r>
            <a:r>
              <a:rPr lang="it-IT" sz="3000">
                <a:latin typeface="Angsana New" pitchFamily="18" charset="-34"/>
                <a:cs typeface="Angsana New" pitchFamily="18" charset="-34"/>
              </a:rPr>
              <a:t>e, poi, una volta sfilato il catetere venoso, </a:t>
            </a:r>
            <a:r>
              <a:rPr lang="it-IT" sz="3000" b="1" u="sng">
                <a:latin typeface="Angsana New" pitchFamily="18" charset="-34"/>
                <a:cs typeface="Angsana New" pitchFamily="18" charset="-34"/>
              </a:rPr>
              <a:t>si lega prossimalmente la vena safena interna</a:t>
            </a:r>
            <a:r>
              <a:rPr lang="it-IT" sz="3000">
                <a:latin typeface="Angsana New" pitchFamily="18" charset="-34"/>
                <a:cs typeface="Angsana New" pitchFamily="18" charset="-34"/>
              </a:rPr>
              <a:t>.</a:t>
            </a:r>
          </a:p>
          <a:p>
            <a:endParaRPr lang="it-IT">
              <a:latin typeface="Calibri" pitchFamily="34" charset="0"/>
            </a:endParaRPr>
          </a:p>
        </p:txBody>
      </p:sp>
      <p:pic>
        <p:nvPicPr>
          <p:cNvPr id="21506" name="Picture 3" descr="22"/>
          <p:cNvPicPr>
            <a:picLocks noChangeAspect="1" noChangeArrowheads="1"/>
          </p:cNvPicPr>
          <p:nvPr/>
        </p:nvPicPr>
        <p:blipFill>
          <a:blip r:embed="rId2"/>
          <a:srcRect/>
          <a:stretch>
            <a:fillRect/>
          </a:stretch>
        </p:blipFill>
        <p:spPr bwMode="auto">
          <a:xfrm>
            <a:off x="2051050" y="2205038"/>
            <a:ext cx="4527550" cy="4084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Immagine 1" descr="IMG_0774.JPG"/>
          <p:cNvPicPr>
            <a:picLocks noChangeAspect="1"/>
          </p:cNvPicPr>
          <p:nvPr/>
        </p:nvPicPr>
        <p:blipFill>
          <a:blip r:embed="rId2"/>
          <a:srcRect/>
          <a:stretch>
            <a:fillRect/>
          </a:stretch>
        </p:blipFill>
        <p:spPr bwMode="auto">
          <a:xfrm>
            <a:off x="1116013" y="692150"/>
            <a:ext cx="6851650" cy="514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899</TotalTime>
  <Words>1448</Words>
  <Application>Microsoft Office PowerPoint</Application>
  <PresentationFormat>Presentazione su schermo (4:3)</PresentationFormat>
  <Paragraphs>60</Paragraphs>
  <Slides>21</Slides>
  <Notes>0</Notes>
  <HiddenSlides>0</HiddenSlides>
  <MMClips>0</MMClips>
  <ScaleCrop>false</ScaleCrop>
  <HeadingPairs>
    <vt:vector size="6" baseType="variant">
      <vt:variant>
        <vt:lpstr>Caratteri utilizzati</vt:lpstr>
      </vt:variant>
      <vt:variant>
        <vt:i4>3</vt:i4>
      </vt:variant>
      <vt:variant>
        <vt:lpstr>Modello struttura</vt:lpstr>
      </vt:variant>
      <vt:variant>
        <vt:i4>1</vt:i4>
      </vt:variant>
      <vt:variant>
        <vt:lpstr>Titoli diapositive</vt:lpstr>
      </vt:variant>
      <vt:variant>
        <vt:i4>21</vt:i4>
      </vt:variant>
    </vt:vector>
  </HeadingPairs>
  <TitlesOfParts>
    <vt:vector size="25" baseType="lpstr">
      <vt:lpstr>Arial</vt:lpstr>
      <vt:lpstr>Calibri</vt:lpstr>
      <vt:lpstr>Angsana New</vt:lpstr>
      <vt:lpstr>Tema di Office</vt:lpstr>
      <vt:lpstr>TRATTAMENTO COMBINATO: CROSSECTOMIA SAFENO-FEMORALE E SCLEROTERAPIA CON SCHIUMA DELLA VENA SAFENA INTERNA .</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GRAZIE PER L’ATTENZIONE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APPROCCIO IBRIDO: CROSSECTOMIA SAFENO-FEMORALE E TRATTAMENTO ENDOVASCOLARE DIRETTO DELLA VENA SAFENA INTERNA CON SCLERO-MOUSSE.</dc:title>
  <dc:creator>Utente</dc:creator>
  <cp:lastModifiedBy>Simone</cp:lastModifiedBy>
  <cp:revision>127</cp:revision>
  <dcterms:created xsi:type="dcterms:W3CDTF">2012-05-22T18:38:23Z</dcterms:created>
  <dcterms:modified xsi:type="dcterms:W3CDTF">2013-01-30T21:09:17Z</dcterms:modified>
</cp:coreProperties>
</file>